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p:regular r:id="rId27"/>
      <p:bold r:id="rId28"/>
      <p:italic r:id="rId29"/>
      <p:boldItalic r:id="rId30"/>
    </p:embeddedFont>
    <p:embeddedFont>
      <p:font typeface="Lato"/>
      <p:regular r:id="rId31"/>
      <p:bold r:id="rId32"/>
      <p:italic r:id="rId33"/>
      <p:boldItalic r:id="rId34"/>
    </p:embeddedFont>
    <p:embeddedFont>
      <p:font typeface="Roboto Mon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CBF006B-95BC-4D26-9CAE-6F7ABC295918}">
  <a:tblStyle styleId="{3CBF006B-95BC-4D26-9CAE-6F7ABC295918}"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35" Type="http://schemas.openxmlformats.org/officeDocument/2006/relationships/font" Target="fonts/RobotoMono-regular.fntdata"/><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37" Type="http://schemas.openxmlformats.org/officeDocument/2006/relationships/font" Target="fonts/RobotoMono-italic.fntdata"/><Relationship Id="rId14" Type="http://schemas.openxmlformats.org/officeDocument/2006/relationships/slide" Target="slides/slide8.xml"/><Relationship Id="rId36" Type="http://schemas.openxmlformats.org/officeDocument/2006/relationships/font" Target="fonts/RobotoMono-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RobotoMono-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0495ee9185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0495ee9185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0495ee9185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0495ee9185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0495ee9185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0495ee9185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0495ee9185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0495ee9185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0495ee9185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0495ee9185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0495ee9185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0495ee9185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0495ee9185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0495ee9185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05509b5f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05509b5f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05509b5fd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05509b5fd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05509b5fd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305509b5fd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0495ee918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30495ee918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05509b5fd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05509b5fd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0495ee918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0495ee918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0495ee918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0495ee918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0495ee918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0495ee918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0495ee918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0495ee918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0495ee9185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0495ee9185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0495ee9185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0495ee9185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0495ee9185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0495ee9185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redux.js.org/tutorials/fundamentals/part-2-concepts-data-flow#core-concepts-and-principles" TargetMode="External"/><Relationship Id="rId4" Type="http://schemas.openxmlformats.org/officeDocument/2006/relationships/hyperlink" Target="https://redux.js.org/tutorials/fundamentals/part-2-concepts-data-flow#single-source-of-truth" TargetMode="External"/><Relationship Id="rId5" Type="http://schemas.openxmlformats.org/officeDocument/2006/relationships/hyperlink" Target="https://redux.js.org/tutorials/fundamentals/part-2-concepts-data-flow#state-is-read-only" TargetMode="External"/><Relationship Id="rId6" Type="http://schemas.openxmlformats.org/officeDocument/2006/relationships/hyperlink" Target="https://redux.js.org/tutorials/fundamentals/part-2-concepts-data-flow#changes-are-made-with-pure-reducer-function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hyperlink" Target="https://redux.js.org/tutorials/fundamentals/part-2-concepts-data-flow#redux-terminology"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redux.js.org/tutorials/fundamentals/part-2-concepts-data-flow#redux-application-data-flow"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a:solidFill>
            <a:srgbClr val="FFFFFF"/>
          </a:solidFill>
          <a:ln cap="flat" cmpd="sng" w="9525">
            <a:solidFill>
              <a:srgbClr val="F3F3F3"/>
            </a:solidFill>
            <a:prstDash val="solid"/>
            <a:round/>
            <a:headEnd len="sm" w="sm" type="none"/>
            <a:tailEnd len="sm" w="sm" type="none"/>
          </a:ln>
        </p:spPr>
        <p:txBody>
          <a:bodyPr anchorCtr="0" anchor="b" bIns="91425" lIns="91425" spcFirstLastPara="1" rIns="91425" wrap="square" tIns="91425">
            <a:normAutofit/>
          </a:bodyPr>
          <a:lstStyle/>
          <a:p>
            <a:pPr indent="0" lvl="0" marL="0" rtl="0" algn="l">
              <a:lnSpc>
                <a:spcPct val="107000"/>
              </a:lnSpc>
              <a:spcBef>
                <a:spcPts val="0"/>
              </a:spcBef>
              <a:spcAft>
                <a:spcPts val="0"/>
              </a:spcAft>
              <a:buClr>
                <a:schemeClr val="dk1"/>
              </a:buClr>
              <a:buSzPts val="1200"/>
              <a:buFont typeface="Play"/>
              <a:buNone/>
            </a:pPr>
            <a:r>
              <a:rPr b="1" lang="en-GB" sz="2600">
                <a:solidFill>
                  <a:srgbClr val="9900FF"/>
                </a:solidFill>
                <a:highlight>
                  <a:srgbClr val="D9BC9E"/>
                </a:highlight>
                <a:latin typeface="Lato"/>
                <a:ea typeface="Lato"/>
                <a:cs typeface="Lato"/>
                <a:sym typeface="Lato"/>
              </a:rPr>
              <a:t>Day 26: React Redux Fundamentals</a:t>
            </a:r>
            <a:endParaRPr sz="6600">
              <a:solidFill>
                <a:srgbClr val="9900FF"/>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620">
                <a:solidFill>
                  <a:srgbClr val="9900FF"/>
                </a:solidFill>
                <a:latin typeface="Lato"/>
                <a:ea typeface="Lato"/>
                <a:cs typeface="Lato"/>
                <a:sym typeface="Lato"/>
              </a:rPr>
              <a:t>Reducers</a:t>
            </a:r>
            <a:endParaRPr sz="2620">
              <a:solidFill>
                <a:srgbClr val="9900FF"/>
              </a:solidFill>
              <a:latin typeface="Lato"/>
              <a:ea typeface="Lato"/>
              <a:cs typeface="Lato"/>
              <a:sym typeface="Lato"/>
            </a:endParaRPr>
          </a:p>
        </p:txBody>
      </p:sp>
      <p:sp>
        <p:nvSpPr>
          <p:cNvPr id="112" name="Google Shape;112;p22"/>
          <p:cNvSpPr txBox="1"/>
          <p:nvPr>
            <p:ph idx="1" type="body"/>
          </p:nvPr>
        </p:nvSpPr>
        <p:spPr>
          <a:xfrm>
            <a:off x="204475" y="1152475"/>
            <a:ext cx="8627700" cy="3822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Clr>
                <a:schemeClr val="dk1"/>
              </a:buClr>
              <a:buSzPts val="935"/>
              <a:buFont typeface="Arial"/>
              <a:buNone/>
            </a:pPr>
            <a:r>
              <a:rPr lang="en-GB" sz="1629">
                <a:solidFill>
                  <a:srgbClr val="9900FF"/>
                </a:solidFill>
                <a:latin typeface="Lato"/>
                <a:ea typeface="Lato"/>
                <a:cs typeface="Lato"/>
                <a:sym typeface="Lato"/>
              </a:rPr>
              <a:t>Reducers can use any kind of logic inside to decide what the new state should be: if/else, switch, loops, and so on.</a:t>
            </a:r>
            <a:endParaRPr sz="1629">
              <a:solidFill>
                <a:srgbClr val="9900FF"/>
              </a:solidFill>
              <a:latin typeface="Lato"/>
              <a:ea typeface="Lato"/>
              <a:cs typeface="Lato"/>
              <a:sym typeface="Lato"/>
            </a:endParaRPr>
          </a:p>
          <a:p>
            <a:pPr indent="0" lvl="0" marL="0" rtl="0" algn="l">
              <a:lnSpc>
                <a:spcPct val="95000"/>
              </a:lnSpc>
              <a:spcBef>
                <a:spcPts val="1200"/>
              </a:spcBef>
              <a:spcAft>
                <a:spcPts val="0"/>
              </a:spcAft>
              <a:buClr>
                <a:schemeClr val="dk1"/>
              </a:buClr>
              <a:buSzPts val="935"/>
              <a:buFont typeface="Arial"/>
              <a:buNone/>
            </a:pPr>
            <a:r>
              <a:rPr b="1" lang="en-GB" sz="1235">
                <a:solidFill>
                  <a:srgbClr val="9900FF"/>
                </a:solidFill>
                <a:latin typeface="Lato"/>
                <a:ea typeface="Lato"/>
                <a:cs typeface="Lato"/>
                <a:sym typeface="Lato"/>
              </a:rPr>
              <a:t>Detailed Explanation: Why Are They Called 'Reducers?'</a:t>
            </a:r>
            <a:endParaRPr b="1" sz="1235">
              <a:solidFill>
                <a:srgbClr val="9900FF"/>
              </a:solidFill>
              <a:latin typeface="Lato"/>
              <a:ea typeface="Lato"/>
              <a:cs typeface="Lato"/>
              <a:sym typeface="Lato"/>
            </a:endParaRPr>
          </a:p>
          <a:p>
            <a:pPr indent="0" lvl="0" marL="0" rtl="0" algn="l">
              <a:lnSpc>
                <a:spcPct val="95000"/>
              </a:lnSpc>
              <a:spcBef>
                <a:spcPts val="1300"/>
              </a:spcBef>
              <a:spcAft>
                <a:spcPts val="0"/>
              </a:spcAft>
              <a:buClr>
                <a:schemeClr val="dk1"/>
              </a:buClr>
              <a:buSzPts val="935"/>
              <a:buFont typeface="Arial"/>
              <a:buNone/>
            </a:pPr>
            <a:r>
              <a:rPr lang="en-GB" sz="1205">
                <a:solidFill>
                  <a:srgbClr val="9900FF"/>
                </a:solidFill>
                <a:latin typeface="Lato"/>
                <a:ea typeface="Lato"/>
                <a:cs typeface="Lato"/>
                <a:sym typeface="Lato"/>
              </a:rPr>
              <a:t>The </a:t>
            </a:r>
            <a:r>
              <a:rPr b="1" lang="en-GB" sz="1205">
                <a:solidFill>
                  <a:srgbClr val="9900FF"/>
                </a:solidFill>
                <a:latin typeface="Lato"/>
                <a:ea typeface="Lato"/>
                <a:cs typeface="Lato"/>
                <a:sym typeface="Lato"/>
              </a:rPr>
              <a:t>Array.reduce()</a:t>
            </a:r>
            <a:r>
              <a:rPr lang="en-GB" sz="1205">
                <a:solidFill>
                  <a:srgbClr val="9900FF"/>
                </a:solidFill>
                <a:latin typeface="Lato"/>
                <a:ea typeface="Lato"/>
                <a:cs typeface="Lato"/>
                <a:sym typeface="Lato"/>
              </a:rPr>
              <a:t> method lets you take an array of values, process each item in the array one at a time, and return a single final result. You can think of it as "reducing the array down to one value".</a:t>
            </a:r>
            <a:endParaRPr sz="1205">
              <a:solidFill>
                <a:srgbClr val="9900FF"/>
              </a:solidFill>
              <a:latin typeface="Lato"/>
              <a:ea typeface="Lato"/>
              <a:cs typeface="Lato"/>
              <a:sym typeface="Lato"/>
            </a:endParaRPr>
          </a:p>
          <a:p>
            <a:pPr indent="0" lvl="0" marL="0" rtl="0" algn="l">
              <a:lnSpc>
                <a:spcPct val="95000"/>
              </a:lnSpc>
              <a:spcBef>
                <a:spcPts val="1300"/>
              </a:spcBef>
              <a:spcAft>
                <a:spcPts val="0"/>
              </a:spcAft>
              <a:buClr>
                <a:schemeClr val="dk1"/>
              </a:buClr>
              <a:buSzPts val="935"/>
              <a:buFont typeface="Arial"/>
              <a:buNone/>
            </a:pPr>
            <a:r>
              <a:rPr lang="en-GB" sz="1205">
                <a:solidFill>
                  <a:srgbClr val="9900FF"/>
                </a:solidFill>
                <a:latin typeface="Lato"/>
                <a:ea typeface="Lato"/>
                <a:cs typeface="Lato"/>
                <a:sym typeface="Lato"/>
              </a:rPr>
              <a:t>Array.reduce() takes a callback function as an argument, which will be called one time for each item in the array. It takes two arguments:</a:t>
            </a:r>
            <a:endParaRPr sz="1205">
              <a:solidFill>
                <a:srgbClr val="9900FF"/>
              </a:solidFill>
              <a:latin typeface="Lato"/>
              <a:ea typeface="Lato"/>
              <a:cs typeface="Lato"/>
              <a:sym typeface="Lato"/>
            </a:endParaRPr>
          </a:p>
          <a:p>
            <a:pPr indent="-305117" lvl="0" marL="457200" rtl="0" algn="l">
              <a:lnSpc>
                <a:spcPct val="95000"/>
              </a:lnSpc>
              <a:spcBef>
                <a:spcPts val="0"/>
              </a:spcBef>
              <a:spcAft>
                <a:spcPts val="0"/>
              </a:spcAft>
              <a:buClr>
                <a:srgbClr val="9900FF"/>
              </a:buClr>
              <a:buSzPts val="1205"/>
              <a:buFont typeface="Roboto"/>
              <a:buChar char="●"/>
            </a:pPr>
            <a:r>
              <a:rPr lang="en-GB" sz="1205">
                <a:solidFill>
                  <a:srgbClr val="9900FF"/>
                </a:solidFill>
                <a:latin typeface="Lato"/>
                <a:ea typeface="Lato"/>
                <a:cs typeface="Lato"/>
                <a:sym typeface="Lato"/>
              </a:rPr>
              <a:t>previousResult, the value that your callback returned last time</a:t>
            </a:r>
            <a:endParaRPr sz="1205">
              <a:solidFill>
                <a:srgbClr val="9900FF"/>
              </a:solidFill>
              <a:latin typeface="Lato"/>
              <a:ea typeface="Lato"/>
              <a:cs typeface="Lato"/>
              <a:sym typeface="Lato"/>
            </a:endParaRPr>
          </a:p>
          <a:p>
            <a:pPr indent="-305117" lvl="0" marL="457200" rtl="0" algn="l">
              <a:lnSpc>
                <a:spcPct val="95000"/>
              </a:lnSpc>
              <a:spcBef>
                <a:spcPts val="0"/>
              </a:spcBef>
              <a:spcAft>
                <a:spcPts val="0"/>
              </a:spcAft>
              <a:buClr>
                <a:srgbClr val="9900FF"/>
              </a:buClr>
              <a:buSzPts val="1205"/>
              <a:buFont typeface="Roboto"/>
              <a:buChar char="●"/>
            </a:pPr>
            <a:r>
              <a:rPr lang="en-GB" sz="1205">
                <a:solidFill>
                  <a:srgbClr val="9900FF"/>
                </a:solidFill>
                <a:latin typeface="Lato"/>
                <a:ea typeface="Lato"/>
                <a:cs typeface="Lato"/>
                <a:sym typeface="Lato"/>
              </a:rPr>
              <a:t>currentItem, the current item in the array</a:t>
            </a:r>
            <a:endParaRPr sz="1205">
              <a:solidFill>
                <a:srgbClr val="9900FF"/>
              </a:solidFill>
              <a:latin typeface="Lato"/>
              <a:ea typeface="Lato"/>
              <a:cs typeface="Lato"/>
              <a:sym typeface="Lato"/>
            </a:endParaRPr>
          </a:p>
          <a:p>
            <a:pPr indent="0" lvl="0" marL="0" rtl="0" algn="l">
              <a:lnSpc>
                <a:spcPct val="95000"/>
              </a:lnSpc>
              <a:spcBef>
                <a:spcPts val="1300"/>
              </a:spcBef>
              <a:spcAft>
                <a:spcPts val="0"/>
              </a:spcAft>
              <a:buClr>
                <a:schemeClr val="dk1"/>
              </a:buClr>
              <a:buSzPts val="935"/>
              <a:buFont typeface="Arial"/>
              <a:buNone/>
            </a:pPr>
            <a:r>
              <a:rPr lang="en-GB" sz="1205">
                <a:solidFill>
                  <a:srgbClr val="9900FF"/>
                </a:solidFill>
                <a:latin typeface="Lato"/>
                <a:ea typeface="Lato"/>
                <a:cs typeface="Lato"/>
                <a:sym typeface="Lato"/>
              </a:rPr>
              <a:t>The first time that the callback runs, there isn't a previousResult available, so we need to also pass in an initial value that will be used as the first previousResult.</a:t>
            </a:r>
            <a:endParaRPr sz="1205">
              <a:solidFill>
                <a:srgbClr val="9900FF"/>
              </a:solidFill>
              <a:latin typeface="Lato"/>
              <a:ea typeface="Lato"/>
              <a:cs typeface="Lato"/>
              <a:sym typeface="Lato"/>
            </a:endParaRPr>
          </a:p>
          <a:p>
            <a:pPr indent="0" lvl="0" marL="0" rtl="0" algn="l">
              <a:lnSpc>
                <a:spcPct val="95000"/>
              </a:lnSpc>
              <a:spcBef>
                <a:spcPts val="1300"/>
              </a:spcBef>
              <a:spcAft>
                <a:spcPts val="0"/>
              </a:spcAft>
              <a:buClr>
                <a:schemeClr val="dk1"/>
              </a:buClr>
              <a:buSzPts val="935"/>
              <a:buFont typeface="Arial"/>
              <a:buNone/>
            </a:pPr>
            <a:r>
              <a:rPr lang="en-GB" sz="1205">
                <a:solidFill>
                  <a:srgbClr val="9900FF"/>
                </a:solidFill>
                <a:latin typeface="Lato"/>
                <a:ea typeface="Lato"/>
                <a:cs typeface="Lato"/>
                <a:sym typeface="Lato"/>
              </a:rPr>
              <a:t>If we wanted to add together an array of numbers to find out what the total is, we could write a reduce callback that looks like this:</a:t>
            </a:r>
            <a:endParaRPr sz="1205">
              <a:solidFill>
                <a:srgbClr val="9900FF"/>
              </a:solidFill>
              <a:latin typeface="Lato"/>
              <a:ea typeface="Lato"/>
              <a:cs typeface="Lato"/>
              <a:sym typeface="Lato"/>
            </a:endParaRPr>
          </a:p>
          <a:p>
            <a:pPr indent="0" lvl="0" marL="0" rtl="0" algn="l">
              <a:lnSpc>
                <a:spcPct val="95000"/>
              </a:lnSpc>
              <a:spcBef>
                <a:spcPts val="0"/>
              </a:spcBef>
              <a:spcAft>
                <a:spcPts val="0"/>
              </a:spcAft>
              <a:buClr>
                <a:schemeClr val="dk1"/>
              </a:buClr>
              <a:buSzPts val="935"/>
              <a:buFont typeface="Arial"/>
              <a:buNone/>
            </a:pPr>
            <a:r>
              <a:t/>
            </a:r>
            <a:endParaRPr sz="1035">
              <a:solidFill>
                <a:srgbClr val="9900FF"/>
              </a:solidFill>
              <a:latin typeface="Lato"/>
              <a:ea typeface="Lato"/>
              <a:cs typeface="Lato"/>
              <a:sym typeface="Lato"/>
            </a:endParaRPr>
          </a:p>
          <a:p>
            <a:pPr indent="0" lvl="0" marL="0" rtl="0" algn="l">
              <a:lnSpc>
                <a:spcPct val="95000"/>
              </a:lnSpc>
              <a:spcBef>
                <a:spcPts val="0"/>
              </a:spcBef>
              <a:spcAft>
                <a:spcPts val="1200"/>
              </a:spcAft>
              <a:buSzPts val="935"/>
              <a:buNone/>
            </a:pPr>
            <a:r>
              <a:t/>
            </a:r>
            <a:endParaRPr sz="1629">
              <a:solidFill>
                <a:srgbClr val="9900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445025"/>
            <a:ext cx="34761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solidFill>
                  <a:srgbClr val="9900FF"/>
                </a:solidFill>
                <a:latin typeface="Lato"/>
                <a:ea typeface="Lato"/>
                <a:cs typeface="Lato"/>
                <a:sym typeface="Lato"/>
              </a:rPr>
              <a:t>Reducers</a:t>
            </a:r>
            <a:endParaRPr>
              <a:solidFill>
                <a:srgbClr val="9900FF"/>
              </a:solidFill>
              <a:latin typeface="Lato"/>
              <a:ea typeface="Lato"/>
              <a:cs typeface="Lato"/>
              <a:sym typeface="Lato"/>
            </a:endParaRPr>
          </a:p>
        </p:txBody>
      </p:sp>
      <p:sp>
        <p:nvSpPr>
          <p:cNvPr id="118" name="Google Shape;118;p23"/>
          <p:cNvSpPr txBox="1"/>
          <p:nvPr/>
        </p:nvSpPr>
        <p:spPr>
          <a:xfrm>
            <a:off x="419675" y="1172900"/>
            <a:ext cx="4152300" cy="358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rgbClr val="980000"/>
                </a:solidFill>
                <a:latin typeface="Lato"/>
                <a:ea typeface="Lato"/>
                <a:cs typeface="Lato"/>
                <a:sym typeface="Lato"/>
              </a:rPr>
              <a:t>const numbers = [2, 5, 8]</a:t>
            </a:r>
            <a:endParaRPr sz="1300">
              <a:solidFill>
                <a:srgbClr val="980000"/>
              </a:solidFill>
              <a:latin typeface="Lato"/>
              <a:ea typeface="Lato"/>
              <a:cs typeface="Lato"/>
              <a:sym typeface="Lato"/>
            </a:endParaRPr>
          </a:p>
          <a:p>
            <a:pPr indent="0" lvl="0" marL="0" rtl="0" algn="l">
              <a:spcBef>
                <a:spcPts val="0"/>
              </a:spcBef>
              <a:spcAft>
                <a:spcPts val="0"/>
              </a:spcAft>
              <a:buNone/>
            </a:pPr>
            <a:r>
              <a:t/>
            </a:r>
            <a:endParaRPr sz="1300">
              <a:solidFill>
                <a:srgbClr val="980000"/>
              </a:solidFill>
              <a:latin typeface="Lato"/>
              <a:ea typeface="Lato"/>
              <a:cs typeface="Lato"/>
              <a:sym typeface="Lato"/>
            </a:endParaRPr>
          </a:p>
          <a:p>
            <a:pPr indent="0" lvl="0" marL="0" rtl="0" algn="l">
              <a:spcBef>
                <a:spcPts val="0"/>
              </a:spcBef>
              <a:spcAft>
                <a:spcPts val="0"/>
              </a:spcAft>
              <a:buNone/>
            </a:pPr>
            <a:r>
              <a:rPr lang="en-GB" sz="1300">
                <a:solidFill>
                  <a:srgbClr val="980000"/>
                </a:solidFill>
                <a:latin typeface="Lato"/>
                <a:ea typeface="Lato"/>
                <a:cs typeface="Lato"/>
                <a:sym typeface="Lato"/>
              </a:rPr>
              <a:t>const addNumbers = (previousResult, currentItem) =&gt; {</a:t>
            </a:r>
            <a:endParaRPr sz="1300">
              <a:solidFill>
                <a:srgbClr val="980000"/>
              </a:solidFill>
              <a:latin typeface="Lato"/>
              <a:ea typeface="Lato"/>
              <a:cs typeface="Lato"/>
              <a:sym typeface="Lato"/>
            </a:endParaRPr>
          </a:p>
          <a:p>
            <a:pPr indent="0" lvl="0" marL="0" rtl="0" algn="l">
              <a:spcBef>
                <a:spcPts val="0"/>
              </a:spcBef>
              <a:spcAft>
                <a:spcPts val="0"/>
              </a:spcAft>
              <a:buNone/>
            </a:pPr>
            <a:r>
              <a:rPr lang="en-GB" sz="1300">
                <a:solidFill>
                  <a:srgbClr val="980000"/>
                </a:solidFill>
                <a:latin typeface="Lato"/>
                <a:ea typeface="Lato"/>
                <a:cs typeface="Lato"/>
                <a:sym typeface="Lato"/>
              </a:rPr>
              <a:t>  console.log({ previousResult, currentItem })</a:t>
            </a:r>
            <a:endParaRPr sz="1300">
              <a:solidFill>
                <a:srgbClr val="980000"/>
              </a:solidFill>
              <a:latin typeface="Lato"/>
              <a:ea typeface="Lato"/>
              <a:cs typeface="Lato"/>
              <a:sym typeface="Lato"/>
            </a:endParaRPr>
          </a:p>
          <a:p>
            <a:pPr indent="0" lvl="0" marL="0" rtl="0" algn="l">
              <a:spcBef>
                <a:spcPts val="0"/>
              </a:spcBef>
              <a:spcAft>
                <a:spcPts val="0"/>
              </a:spcAft>
              <a:buNone/>
            </a:pPr>
            <a:r>
              <a:rPr lang="en-GB" sz="1300">
                <a:solidFill>
                  <a:srgbClr val="980000"/>
                </a:solidFill>
                <a:latin typeface="Lato"/>
                <a:ea typeface="Lato"/>
                <a:cs typeface="Lato"/>
                <a:sym typeface="Lato"/>
              </a:rPr>
              <a:t>  return previousResult + currentItem</a:t>
            </a:r>
            <a:endParaRPr sz="1300">
              <a:solidFill>
                <a:srgbClr val="980000"/>
              </a:solidFill>
              <a:latin typeface="Lato"/>
              <a:ea typeface="Lato"/>
              <a:cs typeface="Lato"/>
              <a:sym typeface="Lato"/>
            </a:endParaRPr>
          </a:p>
          <a:p>
            <a:pPr indent="0" lvl="0" marL="0" rtl="0" algn="l">
              <a:spcBef>
                <a:spcPts val="0"/>
              </a:spcBef>
              <a:spcAft>
                <a:spcPts val="0"/>
              </a:spcAft>
              <a:buNone/>
            </a:pPr>
            <a:r>
              <a:rPr lang="en-GB" sz="1300">
                <a:solidFill>
                  <a:srgbClr val="980000"/>
                </a:solidFill>
                <a:latin typeface="Lato"/>
                <a:ea typeface="Lato"/>
                <a:cs typeface="Lato"/>
                <a:sym typeface="Lato"/>
              </a:rPr>
              <a:t>}</a:t>
            </a:r>
            <a:endParaRPr sz="1300">
              <a:solidFill>
                <a:srgbClr val="980000"/>
              </a:solidFill>
              <a:latin typeface="Lato"/>
              <a:ea typeface="Lato"/>
              <a:cs typeface="Lato"/>
              <a:sym typeface="Lato"/>
            </a:endParaRPr>
          </a:p>
          <a:p>
            <a:pPr indent="0" lvl="0" marL="0" rtl="0" algn="l">
              <a:spcBef>
                <a:spcPts val="0"/>
              </a:spcBef>
              <a:spcAft>
                <a:spcPts val="0"/>
              </a:spcAft>
              <a:buNone/>
            </a:pPr>
            <a:r>
              <a:t/>
            </a:r>
            <a:endParaRPr sz="1300">
              <a:solidFill>
                <a:srgbClr val="980000"/>
              </a:solidFill>
              <a:latin typeface="Lato"/>
              <a:ea typeface="Lato"/>
              <a:cs typeface="Lato"/>
              <a:sym typeface="Lato"/>
            </a:endParaRPr>
          </a:p>
          <a:p>
            <a:pPr indent="0" lvl="0" marL="0" rtl="0" algn="l">
              <a:spcBef>
                <a:spcPts val="0"/>
              </a:spcBef>
              <a:spcAft>
                <a:spcPts val="0"/>
              </a:spcAft>
              <a:buNone/>
            </a:pPr>
            <a:r>
              <a:rPr lang="en-GB" sz="1300">
                <a:solidFill>
                  <a:srgbClr val="980000"/>
                </a:solidFill>
                <a:latin typeface="Lato"/>
                <a:ea typeface="Lato"/>
                <a:cs typeface="Lato"/>
                <a:sym typeface="Lato"/>
              </a:rPr>
              <a:t>const initialValue = 0</a:t>
            </a:r>
            <a:endParaRPr sz="1300">
              <a:solidFill>
                <a:srgbClr val="980000"/>
              </a:solidFill>
              <a:latin typeface="Lato"/>
              <a:ea typeface="Lato"/>
              <a:cs typeface="Lato"/>
              <a:sym typeface="Lato"/>
            </a:endParaRPr>
          </a:p>
          <a:p>
            <a:pPr indent="0" lvl="0" marL="0" rtl="0" algn="l">
              <a:spcBef>
                <a:spcPts val="0"/>
              </a:spcBef>
              <a:spcAft>
                <a:spcPts val="0"/>
              </a:spcAft>
              <a:buNone/>
            </a:pPr>
            <a:r>
              <a:t/>
            </a:r>
            <a:endParaRPr sz="1300">
              <a:solidFill>
                <a:srgbClr val="980000"/>
              </a:solidFill>
              <a:latin typeface="Lato"/>
              <a:ea typeface="Lato"/>
              <a:cs typeface="Lato"/>
              <a:sym typeface="Lato"/>
            </a:endParaRPr>
          </a:p>
          <a:p>
            <a:pPr indent="0" lvl="0" marL="0" rtl="0" algn="l">
              <a:spcBef>
                <a:spcPts val="0"/>
              </a:spcBef>
              <a:spcAft>
                <a:spcPts val="0"/>
              </a:spcAft>
              <a:buNone/>
            </a:pPr>
            <a:r>
              <a:rPr lang="en-GB" sz="1300">
                <a:solidFill>
                  <a:srgbClr val="980000"/>
                </a:solidFill>
                <a:latin typeface="Lato"/>
                <a:ea typeface="Lato"/>
                <a:cs typeface="Lato"/>
                <a:sym typeface="Lato"/>
              </a:rPr>
              <a:t>const total = numbers.reduce(addNumbers, initialValue)</a:t>
            </a:r>
            <a:endParaRPr sz="1300">
              <a:solidFill>
                <a:srgbClr val="980000"/>
              </a:solidFill>
              <a:latin typeface="Lato"/>
              <a:ea typeface="Lato"/>
              <a:cs typeface="Lato"/>
              <a:sym typeface="Lato"/>
            </a:endParaRPr>
          </a:p>
          <a:p>
            <a:pPr indent="0" lvl="0" marL="0" rtl="0" algn="l">
              <a:spcBef>
                <a:spcPts val="0"/>
              </a:spcBef>
              <a:spcAft>
                <a:spcPts val="0"/>
              </a:spcAft>
              <a:buNone/>
            </a:pPr>
            <a:r>
              <a:rPr lang="en-GB" sz="1300">
                <a:solidFill>
                  <a:srgbClr val="980000"/>
                </a:solidFill>
                <a:latin typeface="Lato"/>
                <a:ea typeface="Lato"/>
                <a:cs typeface="Lato"/>
                <a:sym typeface="Lato"/>
              </a:rPr>
              <a:t>// {previousResult: 0, currentItem: 2}</a:t>
            </a:r>
            <a:endParaRPr sz="1300">
              <a:solidFill>
                <a:srgbClr val="980000"/>
              </a:solidFill>
              <a:latin typeface="Lato"/>
              <a:ea typeface="Lato"/>
              <a:cs typeface="Lato"/>
              <a:sym typeface="Lato"/>
            </a:endParaRPr>
          </a:p>
          <a:p>
            <a:pPr indent="0" lvl="0" marL="0" rtl="0" algn="l">
              <a:spcBef>
                <a:spcPts val="0"/>
              </a:spcBef>
              <a:spcAft>
                <a:spcPts val="0"/>
              </a:spcAft>
              <a:buNone/>
            </a:pPr>
            <a:r>
              <a:rPr lang="en-GB" sz="1300">
                <a:solidFill>
                  <a:srgbClr val="980000"/>
                </a:solidFill>
                <a:latin typeface="Lato"/>
                <a:ea typeface="Lato"/>
                <a:cs typeface="Lato"/>
                <a:sym typeface="Lato"/>
              </a:rPr>
              <a:t>// {previousResult: 2, currentItem: 5}</a:t>
            </a:r>
            <a:endParaRPr sz="1300">
              <a:solidFill>
                <a:srgbClr val="980000"/>
              </a:solidFill>
              <a:latin typeface="Lato"/>
              <a:ea typeface="Lato"/>
              <a:cs typeface="Lato"/>
              <a:sym typeface="Lato"/>
            </a:endParaRPr>
          </a:p>
          <a:p>
            <a:pPr indent="0" lvl="0" marL="0" rtl="0" algn="l">
              <a:spcBef>
                <a:spcPts val="0"/>
              </a:spcBef>
              <a:spcAft>
                <a:spcPts val="0"/>
              </a:spcAft>
              <a:buNone/>
            </a:pPr>
            <a:r>
              <a:rPr lang="en-GB" sz="1300">
                <a:solidFill>
                  <a:srgbClr val="980000"/>
                </a:solidFill>
                <a:latin typeface="Lato"/>
                <a:ea typeface="Lato"/>
                <a:cs typeface="Lato"/>
                <a:sym typeface="Lato"/>
              </a:rPr>
              <a:t>// {previousResult: 7, currentItem: 8}</a:t>
            </a:r>
            <a:endParaRPr sz="1300">
              <a:solidFill>
                <a:srgbClr val="980000"/>
              </a:solidFill>
              <a:latin typeface="Lato"/>
              <a:ea typeface="Lato"/>
              <a:cs typeface="Lato"/>
              <a:sym typeface="Lato"/>
            </a:endParaRPr>
          </a:p>
          <a:p>
            <a:pPr indent="0" lvl="0" marL="0" rtl="0" algn="l">
              <a:spcBef>
                <a:spcPts val="0"/>
              </a:spcBef>
              <a:spcAft>
                <a:spcPts val="0"/>
              </a:spcAft>
              <a:buNone/>
            </a:pPr>
            <a:r>
              <a:t/>
            </a:r>
            <a:endParaRPr sz="1300">
              <a:solidFill>
                <a:srgbClr val="980000"/>
              </a:solidFill>
              <a:latin typeface="Lato"/>
              <a:ea typeface="Lato"/>
              <a:cs typeface="Lato"/>
              <a:sym typeface="Lato"/>
            </a:endParaRPr>
          </a:p>
          <a:p>
            <a:pPr indent="0" lvl="0" marL="0" rtl="0" algn="l">
              <a:spcBef>
                <a:spcPts val="0"/>
              </a:spcBef>
              <a:spcAft>
                <a:spcPts val="0"/>
              </a:spcAft>
              <a:buNone/>
            </a:pPr>
            <a:r>
              <a:rPr lang="en-GB" sz="1300">
                <a:solidFill>
                  <a:srgbClr val="980000"/>
                </a:solidFill>
                <a:latin typeface="Lato"/>
                <a:ea typeface="Lato"/>
                <a:cs typeface="Lato"/>
                <a:sym typeface="Lato"/>
              </a:rPr>
              <a:t>console.log(total)</a:t>
            </a:r>
            <a:endParaRPr sz="1300">
              <a:solidFill>
                <a:srgbClr val="980000"/>
              </a:solidFill>
              <a:latin typeface="Lato"/>
              <a:ea typeface="Lato"/>
              <a:cs typeface="Lato"/>
              <a:sym typeface="Lato"/>
            </a:endParaRPr>
          </a:p>
          <a:p>
            <a:pPr indent="0" lvl="0" marL="0" rtl="0" algn="l">
              <a:spcBef>
                <a:spcPts val="0"/>
              </a:spcBef>
              <a:spcAft>
                <a:spcPts val="0"/>
              </a:spcAft>
              <a:buNone/>
            </a:pPr>
            <a:r>
              <a:rPr lang="en-GB" sz="1300">
                <a:solidFill>
                  <a:srgbClr val="980000"/>
                </a:solidFill>
                <a:latin typeface="Lato"/>
                <a:ea typeface="Lato"/>
                <a:cs typeface="Lato"/>
                <a:sym typeface="Lato"/>
              </a:rPr>
              <a:t>// 15</a:t>
            </a:r>
            <a:endParaRPr sz="1300">
              <a:solidFill>
                <a:srgbClr val="980000"/>
              </a:solidFill>
              <a:latin typeface="Lato"/>
              <a:ea typeface="Lato"/>
              <a:cs typeface="Lato"/>
              <a:sym typeface="Lato"/>
            </a:endParaRPr>
          </a:p>
        </p:txBody>
      </p:sp>
      <p:sp>
        <p:nvSpPr>
          <p:cNvPr id="119" name="Google Shape;119;p23"/>
          <p:cNvSpPr txBox="1"/>
          <p:nvPr/>
        </p:nvSpPr>
        <p:spPr>
          <a:xfrm>
            <a:off x="4572000" y="710200"/>
            <a:ext cx="4456200" cy="4186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300"/>
              </a:spcBef>
              <a:spcAft>
                <a:spcPts val="0"/>
              </a:spcAft>
              <a:buNone/>
            </a:pPr>
            <a:r>
              <a:rPr lang="en-GB">
                <a:solidFill>
                  <a:srgbClr val="9900FF"/>
                </a:solidFill>
                <a:latin typeface="Lato"/>
                <a:ea typeface="Lato"/>
                <a:cs typeface="Lato"/>
                <a:sym typeface="Lato"/>
              </a:rPr>
              <a:t>Notice that this </a:t>
            </a:r>
            <a:r>
              <a:rPr b="1" lang="en-GB">
                <a:solidFill>
                  <a:srgbClr val="9900FF"/>
                </a:solidFill>
                <a:latin typeface="Lato"/>
                <a:ea typeface="Lato"/>
                <a:cs typeface="Lato"/>
                <a:sym typeface="Lato"/>
              </a:rPr>
              <a:t>addNumbers </a:t>
            </a:r>
            <a:r>
              <a:rPr lang="en-GB">
                <a:solidFill>
                  <a:srgbClr val="9900FF"/>
                </a:solidFill>
                <a:latin typeface="Lato"/>
                <a:ea typeface="Lato"/>
                <a:cs typeface="Lato"/>
                <a:sym typeface="Lato"/>
              </a:rPr>
              <a:t>"reduce callback" function doesn't need to keep track of anything itself. It takes the </a:t>
            </a:r>
            <a:r>
              <a:rPr b="1" lang="en-GB">
                <a:solidFill>
                  <a:srgbClr val="9900FF"/>
                </a:solidFill>
                <a:latin typeface="Lato"/>
                <a:ea typeface="Lato"/>
                <a:cs typeface="Lato"/>
                <a:sym typeface="Lato"/>
              </a:rPr>
              <a:t>previousResult </a:t>
            </a:r>
            <a:r>
              <a:rPr lang="en-GB">
                <a:solidFill>
                  <a:srgbClr val="9900FF"/>
                </a:solidFill>
                <a:latin typeface="Lato"/>
                <a:ea typeface="Lato"/>
                <a:cs typeface="Lato"/>
                <a:sym typeface="Lato"/>
              </a:rPr>
              <a:t>and currentItem arguments, does something with them, and returns a new result value.</a:t>
            </a:r>
            <a:endParaRPr>
              <a:solidFill>
                <a:srgbClr val="9900FF"/>
              </a:solidFill>
              <a:latin typeface="Lato"/>
              <a:ea typeface="Lato"/>
              <a:cs typeface="Lato"/>
              <a:sym typeface="Lato"/>
            </a:endParaRPr>
          </a:p>
          <a:p>
            <a:pPr indent="0" lvl="0" marL="0" rtl="0" algn="l">
              <a:lnSpc>
                <a:spcPct val="115000"/>
              </a:lnSpc>
              <a:spcBef>
                <a:spcPts val="1300"/>
              </a:spcBef>
              <a:spcAft>
                <a:spcPts val="0"/>
              </a:spcAft>
              <a:buNone/>
            </a:pPr>
            <a:r>
              <a:rPr lang="en-GB">
                <a:solidFill>
                  <a:srgbClr val="9900FF"/>
                </a:solidFill>
                <a:latin typeface="Lato"/>
                <a:ea typeface="Lato"/>
                <a:cs typeface="Lato"/>
                <a:sym typeface="Lato"/>
              </a:rPr>
              <a:t>A Redux reducer function is exactly the same idea as this "</a:t>
            </a:r>
            <a:r>
              <a:rPr b="1" lang="en-GB">
                <a:solidFill>
                  <a:srgbClr val="9900FF"/>
                </a:solidFill>
                <a:latin typeface="Lato"/>
                <a:ea typeface="Lato"/>
                <a:cs typeface="Lato"/>
                <a:sym typeface="Lato"/>
              </a:rPr>
              <a:t>reduce</a:t>
            </a:r>
            <a:r>
              <a:rPr lang="en-GB">
                <a:solidFill>
                  <a:srgbClr val="9900FF"/>
                </a:solidFill>
                <a:latin typeface="Lato"/>
                <a:ea typeface="Lato"/>
                <a:cs typeface="Lato"/>
                <a:sym typeface="Lato"/>
              </a:rPr>
              <a:t> </a:t>
            </a:r>
            <a:r>
              <a:rPr b="1" lang="en-GB">
                <a:solidFill>
                  <a:srgbClr val="9900FF"/>
                </a:solidFill>
                <a:latin typeface="Lato"/>
                <a:ea typeface="Lato"/>
                <a:cs typeface="Lato"/>
                <a:sym typeface="Lato"/>
              </a:rPr>
              <a:t>callback</a:t>
            </a:r>
            <a:r>
              <a:rPr lang="en-GB">
                <a:solidFill>
                  <a:srgbClr val="9900FF"/>
                </a:solidFill>
                <a:latin typeface="Lato"/>
                <a:ea typeface="Lato"/>
                <a:cs typeface="Lato"/>
                <a:sym typeface="Lato"/>
              </a:rPr>
              <a:t>" function! It takes a "</a:t>
            </a:r>
            <a:r>
              <a:rPr b="1" lang="en-GB">
                <a:solidFill>
                  <a:srgbClr val="9900FF"/>
                </a:solidFill>
                <a:latin typeface="Lato"/>
                <a:ea typeface="Lato"/>
                <a:cs typeface="Lato"/>
                <a:sym typeface="Lato"/>
              </a:rPr>
              <a:t>previous result</a:t>
            </a:r>
            <a:r>
              <a:rPr lang="en-GB">
                <a:solidFill>
                  <a:srgbClr val="9900FF"/>
                </a:solidFill>
                <a:latin typeface="Lato"/>
                <a:ea typeface="Lato"/>
                <a:cs typeface="Lato"/>
                <a:sym typeface="Lato"/>
              </a:rPr>
              <a:t>" (the state), and the "current item" (the action object), decides a new state value based on those arguments, and returns that new state.</a:t>
            </a:r>
            <a:endParaRPr>
              <a:solidFill>
                <a:srgbClr val="9900FF"/>
              </a:solidFill>
              <a:latin typeface="Lato"/>
              <a:ea typeface="Lato"/>
              <a:cs typeface="Lato"/>
              <a:sym typeface="Lato"/>
            </a:endParaRPr>
          </a:p>
          <a:p>
            <a:pPr indent="0" lvl="0" marL="0" rtl="0" algn="l">
              <a:lnSpc>
                <a:spcPct val="115000"/>
              </a:lnSpc>
              <a:spcBef>
                <a:spcPts val="1300"/>
              </a:spcBef>
              <a:spcAft>
                <a:spcPts val="0"/>
              </a:spcAft>
              <a:buNone/>
            </a:pPr>
            <a:r>
              <a:rPr lang="en-GB">
                <a:solidFill>
                  <a:srgbClr val="9900FF"/>
                </a:solidFill>
                <a:latin typeface="Lato"/>
                <a:ea typeface="Lato"/>
                <a:cs typeface="Lato"/>
                <a:sym typeface="Lato"/>
              </a:rPr>
              <a:t>If we were to create an array of Redux actions, call reduce(), and pass in a reducer function, we'd get a final result the same way:</a:t>
            </a:r>
            <a:endParaRPr>
              <a:solidFill>
                <a:srgbClr val="9900FF"/>
              </a:solidFill>
              <a:latin typeface="Lato"/>
              <a:ea typeface="Lato"/>
              <a:cs typeface="Lato"/>
              <a:sym typeface="Lato"/>
            </a:endParaRPr>
          </a:p>
          <a:p>
            <a:pPr indent="0" lvl="0" marL="0" rtl="0" algn="l">
              <a:lnSpc>
                <a:spcPct val="115000"/>
              </a:lnSpc>
              <a:spcBef>
                <a:spcPts val="0"/>
              </a:spcBef>
              <a:spcAft>
                <a:spcPts val="0"/>
              </a:spcAft>
              <a:buNone/>
            </a:pPr>
            <a:r>
              <a:t/>
            </a:r>
            <a:endParaRPr sz="2900">
              <a:solidFill>
                <a:srgbClr val="9900FF"/>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solidFill>
                  <a:srgbClr val="9900FF"/>
                </a:solidFill>
                <a:latin typeface="Lato"/>
                <a:ea typeface="Lato"/>
                <a:cs typeface="Lato"/>
                <a:sym typeface="Lato"/>
              </a:rPr>
              <a:t>Reducers</a:t>
            </a:r>
            <a:endParaRPr>
              <a:solidFill>
                <a:srgbClr val="9900FF"/>
              </a:solidFill>
              <a:latin typeface="Lato"/>
              <a:ea typeface="Lato"/>
              <a:cs typeface="Lato"/>
              <a:sym typeface="Lato"/>
            </a:endParaRPr>
          </a:p>
        </p:txBody>
      </p:sp>
      <p:sp>
        <p:nvSpPr>
          <p:cNvPr id="125" name="Google Shape;125;p24"/>
          <p:cNvSpPr txBox="1"/>
          <p:nvPr>
            <p:ph idx="1" type="body"/>
          </p:nvPr>
        </p:nvSpPr>
        <p:spPr>
          <a:xfrm>
            <a:off x="311700" y="1152475"/>
            <a:ext cx="3755700" cy="3854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Clr>
                <a:schemeClr val="dk1"/>
              </a:buClr>
              <a:buSzPts val="523"/>
              <a:buFont typeface="Arial"/>
              <a:buNone/>
            </a:pPr>
            <a:r>
              <a:rPr lang="en-GB" sz="1055">
                <a:solidFill>
                  <a:srgbClr val="980000"/>
                </a:solidFill>
                <a:latin typeface="Lato"/>
                <a:ea typeface="Lato"/>
                <a:cs typeface="Lato"/>
                <a:sym typeface="Lato"/>
              </a:rPr>
              <a:t>const actions = [</a:t>
            </a:r>
            <a:endParaRPr sz="1055">
              <a:solidFill>
                <a:srgbClr val="980000"/>
              </a:solidFill>
              <a:latin typeface="Lato"/>
              <a:ea typeface="Lato"/>
              <a:cs typeface="Lato"/>
              <a:sym typeface="Lato"/>
            </a:endParaRPr>
          </a:p>
          <a:p>
            <a:pPr indent="0" lvl="0" marL="0" rtl="0" algn="l">
              <a:lnSpc>
                <a:spcPct val="95000"/>
              </a:lnSpc>
              <a:spcBef>
                <a:spcPts val="1200"/>
              </a:spcBef>
              <a:spcAft>
                <a:spcPts val="0"/>
              </a:spcAft>
              <a:buClr>
                <a:schemeClr val="dk1"/>
              </a:buClr>
              <a:buSzPts val="523"/>
              <a:buFont typeface="Arial"/>
              <a:buNone/>
            </a:pPr>
            <a:r>
              <a:rPr lang="en-GB" sz="1055">
                <a:solidFill>
                  <a:srgbClr val="980000"/>
                </a:solidFill>
                <a:latin typeface="Lato"/>
                <a:ea typeface="Lato"/>
                <a:cs typeface="Lato"/>
                <a:sym typeface="Lato"/>
              </a:rPr>
              <a:t>  { type: 'counter/incremented' },</a:t>
            </a:r>
            <a:endParaRPr sz="1055">
              <a:solidFill>
                <a:srgbClr val="980000"/>
              </a:solidFill>
              <a:latin typeface="Lato"/>
              <a:ea typeface="Lato"/>
              <a:cs typeface="Lato"/>
              <a:sym typeface="Lato"/>
            </a:endParaRPr>
          </a:p>
          <a:p>
            <a:pPr indent="0" lvl="0" marL="0" rtl="0" algn="l">
              <a:lnSpc>
                <a:spcPct val="95000"/>
              </a:lnSpc>
              <a:spcBef>
                <a:spcPts val="1200"/>
              </a:spcBef>
              <a:spcAft>
                <a:spcPts val="0"/>
              </a:spcAft>
              <a:buClr>
                <a:schemeClr val="dk1"/>
              </a:buClr>
              <a:buSzPts val="523"/>
              <a:buFont typeface="Arial"/>
              <a:buNone/>
            </a:pPr>
            <a:r>
              <a:rPr lang="en-GB" sz="1055">
                <a:solidFill>
                  <a:srgbClr val="980000"/>
                </a:solidFill>
                <a:latin typeface="Lato"/>
                <a:ea typeface="Lato"/>
                <a:cs typeface="Lato"/>
                <a:sym typeface="Lato"/>
              </a:rPr>
              <a:t>  { type: 'counter/incremented' },</a:t>
            </a:r>
            <a:endParaRPr sz="1055">
              <a:solidFill>
                <a:srgbClr val="980000"/>
              </a:solidFill>
              <a:latin typeface="Lato"/>
              <a:ea typeface="Lato"/>
              <a:cs typeface="Lato"/>
              <a:sym typeface="Lato"/>
            </a:endParaRPr>
          </a:p>
          <a:p>
            <a:pPr indent="0" lvl="0" marL="0" rtl="0" algn="l">
              <a:lnSpc>
                <a:spcPct val="95000"/>
              </a:lnSpc>
              <a:spcBef>
                <a:spcPts val="1200"/>
              </a:spcBef>
              <a:spcAft>
                <a:spcPts val="0"/>
              </a:spcAft>
              <a:buClr>
                <a:schemeClr val="dk1"/>
              </a:buClr>
              <a:buSzPts val="523"/>
              <a:buFont typeface="Arial"/>
              <a:buNone/>
            </a:pPr>
            <a:r>
              <a:rPr lang="en-GB" sz="1055">
                <a:solidFill>
                  <a:srgbClr val="980000"/>
                </a:solidFill>
                <a:latin typeface="Lato"/>
                <a:ea typeface="Lato"/>
                <a:cs typeface="Lato"/>
                <a:sym typeface="Lato"/>
              </a:rPr>
              <a:t>  { type: 'counter/incremented' }</a:t>
            </a:r>
            <a:endParaRPr sz="1055">
              <a:solidFill>
                <a:srgbClr val="980000"/>
              </a:solidFill>
              <a:latin typeface="Lato"/>
              <a:ea typeface="Lato"/>
              <a:cs typeface="Lato"/>
              <a:sym typeface="Lato"/>
            </a:endParaRPr>
          </a:p>
          <a:p>
            <a:pPr indent="0" lvl="0" marL="0" rtl="0" algn="l">
              <a:lnSpc>
                <a:spcPct val="95000"/>
              </a:lnSpc>
              <a:spcBef>
                <a:spcPts val="1200"/>
              </a:spcBef>
              <a:spcAft>
                <a:spcPts val="0"/>
              </a:spcAft>
              <a:buClr>
                <a:schemeClr val="dk1"/>
              </a:buClr>
              <a:buSzPts val="523"/>
              <a:buFont typeface="Arial"/>
              <a:buNone/>
            </a:pPr>
            <a:r>
              <a:rPr lang="en-GB" sz="1055">
                <a:solidFill>
                  <a:srgbClr val="980000"/>
                </a:solidFill>
                <a:latin typeface="Lato"/>
                <a:ea typeface="Lato"/>
                <a:cs typeface="Lato"/>
                <a:sym typeface="Lato"/>
              </a:rPr>
              <a:t>]</a:t>
            </a:r>
            <a:endParaRPr sz="1055">
              <a:solidFill>
                <a:srgbClr val="980000"/>
              </a:solidFill>
              <a:latin typeface="Lato"/>
              <a:ea typeface="Lato"/>
              <a:cs typeface="Lato"/>
              <a:sym typeface="Lato"/>
            </a:endParaRPr>
          </a:p>
          <a:p>
            <a:pPr indent="0" lvl="0" marL="0" rtl="0" algn="l">
              <a:lnSpc>
                <a:spcPct val="95000"/>
              </a:lnSpc>
              <a:spcBef>
                <a:spcPts val="1200"/>
              </a:spcBef>
              <a:spcAft>
                <a:spcPts val="0"/>
              </a:spcAft>
              <a:buClr>
                <a:schemeClr val="dk1"/>
              </a:buClr>
              <a:buSzPts val="523"/>
              <a:buFont typeface="Arial"/>
              <a:buNone/>
            </a:pPr>
            <a:r>
              <a:t/>
            </a:r>
            <a:endParaRPr sz="1055">
              <a:solidFill>
                <a:srgbClr val="980000"/>
              </a:solidFill>
              <a:latin typeface="Lato"/>
              <a:ea typeface="Lato"/>
              <a:cs typeface="Lato"/>
              <a:sym typeface="Lato"/>
            </a:endParaRPr>
          </a:p>
          <a:p>
            <a:pPr indent="0" lvl="0" marL="0" rtl="0" algn="l">
              <a:lnSpc>
                <a:spcPct val="95000"/>
              </a:lnSpc>
              <a:spcBef>
                <a:spcPts val="1200"/>
              </a:spcBef>
              <a:spcAft>
                <a:spcPts val="0"/>
              </a:spcAft>
              <a:buClr>
                <a:schemeClr val="dk1"/>
              </a:buClr>
              <a:buSzPts val="523"/>
              <a:buFont typeface="Arial"/>
              <a:buNone/>
            </a:pPr>
            <a:r>
              <a:rPr lang="en-GB" sz="1055">
                <a:solidFill>
                  <a:srgbClr val="980000"/>
                </a:solidFill>
                <a:latin typeface="Lato"/>
                <a:ea typeface="Lato"/>
                <a:cs typeface="Lato"/>
                <a:sym typeface="Lato"/>
              </a:rPr>
              <a:t>const initialState = { value: 0 }</a:t>
            </a:r>
            <a:endParaRPr sz="1055">
              <a:solidFill>
                <a:srgbClr val="980000"/>
              </a:solidFill>
              <a:latin typeface="Lato"/>
              <a:ea typeface="Lato"/>
              <a:cs typeface="Lato"/>
              <a:sym typeface="Lato"/>
            </a:endParaRPr>
          </a:p>
          <a:p>
            <a:pPr indent="0" lvl="0" marL="0" rtl="0" algn="l">
              <a:lnSpc>
                <a:spcPct val="95000"/>
              </a:lnSpc>
              <a:spcBef>
                <a:spcPts val="1200"/>
              </a:spcBef>
              <a:spcAft>
                <a:spcPts val="0"/>
              </a:spcAft>
              <a:buClr>
                <a:schemeClr val="dk1"/>
              </a:buClr>
              <a:buSzPts val="523"/>
              <a:buFont typeface="Arial"/>
              <a:buNone/>
            </a:pPr>
            <a:r>
              <a:t/>
            </a:r>
            <a:endParaRPr sz="1055">
              <a:solidFill>
                <a:srgbClr val="980000"/>
              </a:solidFill>
              <a:latin typeface="Lato"/>
              <a:ea typeface="Lato"/>
              <a:cs typeface="Lato"/>
              <a:sym typeface="Lato"/>
            </a:endParaRPr>
          </a:p>
          <a:p>
            <a:pPr indent="0" lvl="0" marL="0" rtl="0" algn="l">
              <a:lnSpc>
                <a:spcPct val="95000"/>
              </a:lnSpc>
              <a:spcBef>
                <a:spcPts val="1200"/>
              </a:spcBef>
              <a:spcAft>
                <a:spcPts val="0"/>
              </a:spcAft>
              <a:buClr>
                <a:schemeClr val="dk1"/>
              </a:buClr>
              <a:buSzPts val="523"/>
              <a:buFont typeface="Arial"/>
              <a:buNone/>
            </a:pPr>
            <a:r>
              <a:rPr lang="en-GB" sz="1055">
                <a:solidFill>
                  <a:srgbClr val="980000"/>
                </a:solidFill>
                <a:latin typeface="Lato"/>
                <a:ea typeface="Lato"/>
                <a:cs typeface="Lato"/>
                <a:sym typeface="Lato"/>
              </a:rPr>
              <a:t>const finalResult = actions.reduce(counterReducer, initialState)</a:t>
            </a:r>
            <a:endParaRPr sz="1055">
              <a:solidFill>
                <a:srgbClr val="980000"/>
              </a:solidFill>
              <a:latin typeface="Lato"/>
              <a:ea typeface="Lato"/>
              <a:cs typeface="Lato"/>
              <a:sym typeface="Lato"/>
            </a:endParaRPr>
          </a:p>
          <a:p>
            <a:pPr indent="0" lvl="0" marL="0" rtl="0" algn="l">
              <a:lnSpc>
                <a:spcPct val="95000"/>
              </a:lnSpc>
              <a:spcBef>
                <a:spcPts val="1200"/>
              </a:spcBef>
              <a:spcAft>
                <a:spcPts val="0"/>
              </a:spcAft>
              <a:buClr>
                <a:schemeClr val="dk1"/>
              </a:buClr>
              <a:buSzPts val="523"/>
              <a:buFont typeface="Arial"/>
              <a:buNone/>
            </a:pPr>
            <a:r>
              <a:rPr lang="en-GB" sz="1055">
                <a:solidFill>
                  <a:srgbClr val="980000"/>
                </a:solidFill>
                <a:latin typeface="Lato"/>
                <a:ea typeface="Lato"/>
                <a:cs typeface="Lato"/>
                <a:sym typeface="Lato"/>
              </a:rPr>
              <a:t>console.log(finalResult)</a:t>
            </a:r>
            <a:endParaRPr sz="1055">
              <a:solidFill>
                <a:srgbClr val="980000"/>
              </a:solidFill>
              <a:latin typeface="Lato"/>
              <a:ea typeface="Lato"/>
              <a:cs typeface="Lato"/>
              <a:sym typeface="Lato"/>
            </a:endParaRPr>
          </a:p>
          <a:p>
            <a:pPr indent="0" lvl="0" marL="0" rtl="0" algn="l">
              <a:lnSpc>
                <a:spcPct val="95000"/>
              </a:lnSpc>
              <a:spcBef>
                <a:spcPts val="1200"/>
              </a:spcBef>
              <a:spcAft>
                <a:spcPts val="0"/>
              </a:spcAft>
              <a:buClr>
                <a:schemeClr val="dk1"/>
              </a:buClr>
              <a:buSzPts val="523"/>
              <a:buFont typeface="Arial"/>
              <a:buNone/>
            </a:pPr>
            <a:r>
              <a:rPr lang="en-GB" sz="1055">
                <a:solidFill>
                  <a:srgbClr val="980000"/>
                </a:solidFill>
                <a:latin typeface="Lato"/>
                <a:ea typeface="Lato"/>
                <a:cs typeface="Lato"/>
                <a:sym typeface="Lato"/>
              </a:rPr>
              <a:t>// {value: 3}</a:t>
            </a:r>
            <a:endParaRPr sz="1055">
              <a:solidFill>
                <a:srgbClr val="980000"/>
              </a:solidFill>
              <a:latin typeface="Lato"/>
              <a:ea typeface="Lato"/>
              <a:cs typeface="Lato"/>
              <a:sym typeface="Lato"/>
            </a:endParaRPr>
          </a:p>
          <a:p>
            <a:pPr indent="0" lvl="0" marL="0" rtl="0" algn="l">
              <a:lnSpc>
                <a:spcPct val="95000"/>
              </a:lnSpc>
              <a:spcBef>
                <a:spcPts val="1200"/>
              </a:spcBef>
              <a:spcAft>
                <a:spcPts val="1200"/>
              </a:spcAft>
              <a:buSzPts val="523"/>
              <a:buNone/>
            </a:pPr>
            <a:r>
              <a:t/>
            </a:r>
            <a:endParaRPr sz="1055">
              <a:solidFill>
                <a:srgbClr val="980000"/>
              </a:solidFill>
              <a:latin typeface="Lato"/>
              <a:ea typeface="Lato"/>
              <a:cs typeface="Lato"/>
              <a:sym typeface="Lato"/>
            </a:endParaRPr>
          </a:p>
        </p:txBody>
      </p:sp>
      <p:sp>
        <p:nvSpPr>
          <p:cNvPr id="126" name="Google Shape;126;p24"/>
          <p:cNvSpPr txBox="1"/>
          <p:nvPr/>
        </p:nvSpPr>
        <p:spPr>
          <a:xfrm>
            <a:off x="3400325" y="1657125"/>
            <a:ext cx="54321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rgbClr val="9900FF"/>
                </a:solidFill>
                <a:highlight>
                  <a:srgbClr val="ECF4F9"/>
                </a:highlight>
                <a:latin typeface="Roboto"/>
                <a:ea typeface="Roboto"/>
                <a:cs typeface="Roboto"/>
                <a:sym typeface="Roboto"/>
              </a:rPr>
              <a:t>We can say that Redux reducers reduce a set of actions (over time) into a single state. The difference is that with </a:t>
            </a:r>
            <a:r>
              <a:rPr lang="en-GB" sz="1800">
                <a:solidFill>
                  <a:srgbClr val="9900FF"/>
                </a:solidFill>
                <a:latin typeface="Roboto Mono"/>
                <a:ea typeface="Roboto Mono"/>
                <a:cs typeface="Roboto Mono"/>
                <a:sym typeface="Roboto Mono"/>
              </a:rPr>
              <a:t>Array.reduce()</a:t>
            </a:r>
            <a:r>
              <a:rPr lang="en-GB" sz="1300">
                <a:solidFill>
                  <a:srgbClr val="9900FF"/>
                </a:solidFill>
                <a:highlight>
                  <a:srgbClr val="ECF4F9"/>
                </a:highlight>
                <a:latin typeface="Roboto"/>
                <a:ea typeface="Roboto"/>
                <a:cs typeface="Roboto"/>
                <a:sym typeface="Roboto"/>
              </a:rPr>
              <a:t> it happens all at once, and with Redux, it happens over the lifetime of your running app.</a:t>
            </a:r>
            <a:endParaRPr>
              <a:solidFill>
                <a:srgbClr val="9900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400"/>
              </a:spcBef>
              <a:spcAft>
                <a:spcPts val="400"/>
              </a:spcAft>
              <a:buNone/>
            </a:pPr>
            <a:r>
              <a:rPr b="1" lang="en-GB" sz="1600">
                <a:solidFill>
                  <a:srgbClr val="9900FF"/>
                </a:solidFill>
                <a:latin typeface="Lato"/>
                <a:ea typeface="Lato"/>
                <a:cs typeface="Lato"/>
                <a:sym typeface="Lato"/>
              </a:rPr>
              <a:t>Store</a:t>
            </a:r>
            <a:endParaRPr sz="3100">
              <a:solidFill>
                <a:srgbClr val="9900FF"/>
              </a:solidFill>
              <a:latin typeface="Lato"/>
              <a:ea typeface="Lato"/>
              <a:cs typeface="Lato"/>
              <a:sym typeface="Lato"/>
            </a:endParaRPr>
          </a:p>
        </p:txBody>
      </p:sp>
      <p:sp>
        <p:nvSpPr>
          <p:cNvPr id="132" name="Google Shape;132;p25"/>
          <p:cNvSpPr txBox="1"/>
          <p:nvPr/>
        </p:nvSpPr>
        <p:spPr>
          <a:xfrm>
            <a:off x="311700" y="1162125"/>
            <a:ext cx="3000000" cy="2657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300"/>
              </a:spcBef>
              <a:spcAft>
                <a:spcPts val="0"/>
              </a:spcAft>
              <a:buNone/>
            </a:pPr>
            <a:r>
              <a:rPr lang="en-GB" sz="1600">
                <a:solidFill>
                  <a:srgbClr val="9900FF"/>
                </a:solidFill>
                <a:latin typeface="Lato"/>
                <a:ea typeface="Lato"/>
                <a:cs typeface="Lato"/>
                <a:sym typeface="Lato"/>
              </a:rPr>
              <a:t>The current Redux application state lives in an object called the store .</a:t>
            </a:r>
            <a:endParaRPr sz="1600">
              <a:solidFill>
                <a:srgbClr val="9900FF"/>
              </a:solidFill>
              <a:latin typeface="Lato"/>
              <a:ea typeface="Lato"/>
              <a:cs typeface="Lato"/>
              <a:sym typeface="Lato"/>
            </a:endParaRPr>
          </a:p>
          <a:p>
            <a:pPr indent="0" lvl="0" marL="0" rtl="0" algn="l">
              <a:lnSpc>
                <a:spcPct val="115000"/>
              </a:lnSpc>
              <a:spcBef>
                <a:spcPts val="1300"/>
              </a:spcBef>
              <a:spcAft>
                <a:spcPts val="0"/>
              </a:spcAft>
              <a:buNone/>
            </a:pPr>
            <a:r>
              <a:rPr lang="en-GB" sz="1600">
                <a:solidFill>
                  <a:srgbClr val="9900FF"/>
                </a:solidFill>
                <a:latin typeface="Lato"/>
                <a:ea typeface="Lato"/>
                <a:cs typeface="Lato"/>
                <a:sym typeface="Lato"/>
              </a:rPr>
              <a:t>The store is created by passing in a reducer, and has a method called getState that returns the current state value:</a:t>
            </a:r>
            <a:endParaRPr sz="1600">
              <a:solidFill>
                <a:srgbClr val="9900FF"/>
              </a:solidFill>
              <a:latin typeface="Lato"/>
              <a:ea typeface="Lato"/>
              <a:cs typeface="Lato"/>
              <a:sym typeface="Lato"/>
            </a:endParaRPr>
          </a:p>
          <a:p>
            <a:pPr indent="0" lvl="0" marL="0" rtl="0" algn="l">
              <a:lnSpc>
                <a:spcPct val="115000"/>
              </a:lnSpc>
              <a:spcBef>
                <a:spcPts val="0"/>
              </a:spcBef>
              <a:spcAft>
                <a:spcPts val="0"/>
              </a:spcAft>
              <a:buNone/>
            </a:pPr>
            <a:r>
              <a:t/>
            </a:r>
            <a:endParaRPr sz="2100">
              <a:solidFill>
                <a:srgbClr val="9900FF"/>
              </a:solidFill>
              <a:latin typeface="Lato"/>
              <a:ea typeface="Lato"/>
              <a:cs typeface="Lato"/>
              <a:sym typeface="Lato"/>
            </a:endParaRPr>
          </a:p>
        </p:txBody>
      </p:sp>
      <p:sp>
        <p:nvSpPr>
          <p:cNvPr id="133" name="Google Shape;133;p25"/>
          <p:cNvSpPr txBox="1"/>
          <p:nvPr/>
        </p:nvSpPr>
        <p:spPr>
          <a:xfrm>
            <a:off x="3647825" y="1517575"/>
            <a:ext cx="50682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980000"/>
                </a:solidFill>
                <a:latin typeface="Lato"/>
                <a:ea typeface="Lato"/>
                <a:cs typeface="Lato"/>
                <a:sym typeface="Lato"/>
              </a:rPr>
              <a:t>import { configureStore } from '@reduxjs/toolkit'</a:t>
            </a:r>
            <a:endParaRPr sz="1800">
              <a:solidFill>
                <a:srgbClr val="980000"/>
              </a:solidFill>
              <a:latin typeface="Lato"/>
              <a:ea typeface="Lato"/>
              <a:cs typeface="Lato"/>
              <a:sym typeface="Lato"/>
            </a:endParaRPr>
          </a:p>
          <a:p>
            <a:pPr indent="0" lvl="0" marL="0" rtl="0" algn="l">
              <a:spcBef>
                <a:spcPts val="0"/>
              </a:spcBef>
              <a:spcAft>
                <a:spcPts val="0"/>
              </a:spcAft>
              <a:buNone/>
            </a:pPr>
            <a:r>
              <a:t/>
            </a:r>
            <a:endParaRPr sz="1800">
              <a:solidFill>
                <a:srgbClr val="980000"/>
              </a:solidFill>
              <a:latin typeface="Lato"/>
              <a:ea typeface="Lato"/>
              <a:cs typeface="Lato"/>
              <a:sym typeface="Lato"/>
            </a:endParaRPr>
          </a:p>
          <a:p>
            <a:pPr indent="0" lvl="0" marL="0" rtl="0" algn="l">
              <a:spcBef>
                <a:spcPts val="0"/>
              </a:spcBef>
              <a:spcAft>
                <a:spcPts val="0"/>
              </a:spcAft>
              <a:buNone/>
            </a:pPr>
            <a:r>
              <a:rPr lang="en-GB" sz="1800">
                <a:solidFill>
                  <a:srgbClr val="980000"/>
                </a:solidFill>
                <a:latin typeface="Lato"/>
                <a:ea typeface="Lato"/>
                <a:cs typeface="Lato"/>
                <a:sym typeface="Lato"/>
              </a:rPr>
              <a:t>const store = configureStore({ reducer: counterReducer })</a:t>
            </a:r>
            <a:endParaRPr sz="1800">
              <a:solidFill>
                <a:srgbClr val="980000"/>
              </a:solidFill>
              <a:latin typeface="Lato"/>
              <a:ea typeface="Lato"/>
              <a:cs typeface="Lato"/>
              <a:sym typeface="Lato"/>
            </a:endParaRPr>
          </a:p>
          <a:p>
            <a:pPr indent="0" lvl="0" marL="0" rtl="0" algn="l">
              <a:spcBef>
                <a:spcPts val="0"/>
              </a:spcBef>
              <a:spcAft>
                <a:spcPts val="0"/>
              </a:spcAft>
              <a:buNone/>
            </a:pPr>
            <a:r>
              <a:t/>
            </a:r>
            <a:endParaRPr sz="1800">
              <a:solidFill>
                <a:srgbClr val="980000"/>
              </a:solidFill>
              <a:latin typeface="Lato"/>
              <a:ea typeface="Lato"/>
              <a:cs typeface="Lato"/>
              <a:sym typeface="Lato"/>
            </a:endParaRPr>
          </a:p>
          <a:p>
            <a:pPr indent="0" lvl="0" marL="0" rtl="0" algn="l">
              <a:spcBef>
                <a:spcPts val="0"/>
              </a:spcBef>
              <a:spcAft>
                <a:spcPts val="0"/>
              </a:spcAft>
              <a:buNone/>
            </a:pPr>
            <a:r>
              <a:rPr lang="en-GB" sz="1800">
                <a:solidFill>
                  <a:srgbClr val="980000"/>
                </a:solidFill>
                <a:latin typeface="Lato"/>
                <a:ea typeface="Lato"/>
                <a:cs typeface="Lato"/>
                <a:sym typeface="Lato"/>
              </a:rPr>
              <a:t>console.log(store.getState())</a:t>
            </a:r>
            <a:endParaRPr sz="1800">
              <a:solidFill>
                <a:srgbClr val="980000"/>
              </a:solidFill>
              <a:latin typeface="Lato"/>
              <a:ea typeface="Lato"/>
              <a:cs typeface="Lato"/>
              <a:sym typeface="Lato"/>
            </a:endParaRPr>
          </a:p>
          <a:p>
            <a:pPr indent="0" lvl="0" marL="0" rtl="0" algn="l">
              <a:spcBef>
                <a:spcPts val="0"/>
              </a:spcBef>
              <a:spcAft>
                <a:spcPts val="0"/>
              </a:spcAft>
              <a:buNone/>
            </a:pPr>
            <a:r>
              <a:rPr lang="en-GB" sz="1800">
                <a:solidFill>
                  <a:srgbClr val="980000"/>
                </a:solidFill>
                <a:latin typeface="Lato"/>
                <a:ea typeface="Lato"/>
                <a:cs typeface="Lato"/>
                <a:sym typeface="Lato"/>
              </a:rPr>
              <a:t>// {value: 0}</a:t>
            </a:r>
            <a:endParaRPr sz="1800">
              <a:solidFill>
                <a:srgbClr val="980000"/>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ctr">
              <a:lnSpc>
                <a:spcPct val="115000"/>
              </a:lnSpc>
              <a:spcBef>
                <a:spcPts val="1400"/>
              </a:spcBef>
              <a:spcAft>
                <a:spcPts val="400"/>
              </a:spcAft>
              <a:buNone/>
            </a:pPr>
            <a:r>
              <a:rPr b="1" lang="en-GB" sz="2100">
                <a:solidFill>
                  <a:srgbClr val="9900FF"/>
                </a:solidFill>
                <a:latin typeface="Lato"/>
                <a:ea typeface="Lato"/>
                <a:cs typeface="Lato"/>
                <a:sym typeface="Lato"/>
              </a:rPr>
              <a:t>Dispatch</a:t>
            </a:r>
            <a:endParaRPr sz="3600">
              <a:solidFill>
                <a:srgbClr val="9900FF"/>
              </a:solidFill>
              <a:latin typeface="Lato"/>
              <a:ea typeface="Lato"/>
              <a:cs typeface="Lato"/>
              <a:sym typeface="Lato"/>
            </a:endParaRPr>
          </a:p>
        </p:txBody>
      </p:sp>
      <p:sp>
        <p:nvSpPr>
          <p:cNvPr id="139" name="Google Shape;139;p26"/>
          <p:cNvSpPr txBox="1"/>
          <p:nvPr>
            <p:ph idx="1" type="body"/>
          </p:nvPr>
        </p:nvSpPr>
        <p:spPr>
          <a:xfrm>
            <a:off x="311700" y="1152475"/>
            <a:ext cx="8520600" cy="938100"/>
          </a:xfrm>
          <a:prstGeom prst="rect">
            <a:avLst/>
          </a:prstGeom>
        </p:spPr>
        <p:txBody>
          <a:bodyPr anchorCtr="0" anchor="t" bIns="91425" lIns="91425" spcFirstLastPara="1" rIns="91425" wrap="square" tIns="91425">
            <a:normAutofit/>
          </a:bodyPr>
          <a:lstStyle/>
          <a:p>
            <a:pPr indent="0" lvl="0" marL="0" rtl="0" algn="l">
              <a:spcBef>
                <a:spcPts val="1300"/>
              </a:spcBef>
              <a:spcAft>
                <a:spcPts val="0"/>
              </a:spcAft>
              <a:buNone/>
            </a:pPr>
            <a:r>
              <a:rPr lang="en-GB" sz="1300">
                <a:solidFill>
                  <a:srgbClr val="9900FF"/>
                </a:solidFill>
                <a:latin typeface="Roboto"/>
                <a:ea typeface="Roboto"/>
                <a:cs typeface="Roboto"/>
                <a:sym typeface="Roboto"/>
              </a:rPr>
              <a:t>The Redux store has a method called </a:t>
            </a:r>
            <a:r>
              <a:rPr lang="en-GB" sz="1300">
                <a:solidFill>
                  <a:srgbClr val="9900FF"/>
                </a:solidFill>
                <a:latin typeface="Roboto Mono"/>
                <a:ea typeface="Roboto Mono"/>
                <a:cs typeface="Roboto Mono"/>
                <a:sym typeface="Roboto Mono"/>
              </a:rPr>
              <a:t>dispatch</a:t>
            </a:r>
            <a:r>
              <a:rPr lang="en-GB" sz="1300">
                <a:solidFill>
                  <a:srgbClr val="9900FF"/>
                </a:solidFill>
                <a:latin typeface="Roboto"/>
                <a:ea typeface="Roboto"/>
                <a:cs typeface="Roboto"/>
                <a:sym typeface="Roboto"/>
              </a:rPr>
              <a:t>. The only way to update the state is to call </a:t>
            </a:r>
            <a:r>
              <a:rPr lang="en-GB" sz="1300">
                <a:solidFill>
                  <a:srgbClr val="9900FF"/>
                </a:solidFill>
                <a:latin typeface="Roboto Mono"/>
                <a:ea typeface="Roboto Mono"/>
                <a:cs typeface="Roboto Mono"/>
                <a:sym typeface="Roboto Mono"/>
              </a:rPr>
              <a:t>store.dispatch()</a:t>
            </a:r>
            <a:r>
              <a:rPr lang="en-GB" sz="1300">
                <a:solidFill>
                  <a:srgbClr val="9900FF"/>
                </a:solidFill>
                <a:latin typeface="Roboto"/>
                <a:ea typeface="Roboto"/>
                <a:cs typeface="Roboto"/>
                <a:sym typeface="Roboto"/>
              </a:rPr>
              <a:t> and pass in an action object. The store will run its reducer function and save the new state value inside, and we can call </a:t>
            </a:r>
            <a:r>
              <a:rPr lang="en-GB" sz="1300">
                <a:solidFill>
                  <a:srgbClr val="9900FF"/>
                </a:solidFill>
                <a:latin typeface="Roboto Mono"/>
                <a:ea typeface="Roboto Mono"/>
                <a:cs typeface="Roboto Mono"/>
                <a:sym typeface="Roboto Mono"/>
              </a:rPr>
              <a:t>getState()</a:t>
            </a:r>
            <a:r>
              <a:rPr lang="en-GB" sz="1300">
                <a:solidFill>
                  <a:srgbClr val="9900FF"/>
                </a:solidFill>
                <a:latin typeface="Roboto"/>
                <a:ea typeface="Roboto"/>
                <a:cs typeface="Roboto"/>
                <a:sym typeface="Roboto"/>
              </a:rPr>
              <a:t> to retrieve the updated value:</a:t>
            </a:r>
            <a:endParaRPr>
              <a:solidFill>
                <a:srgbClr val="9900FF"/>
              </a:solidFill>
            </a:endParaRPr>
          </a:p>
        </p:txBody>
      </p:sp>
      <p:sp>
        <p:nvSpPr>
          <p:cNvPr id="140" name="Google Shape;140;p26"/>
          <p:cNvSpPr txBox="1"/>
          <p:nvPr/>
        </p:nvSpPr>
        <p:spPr>
          <a:xfrm>
            <a:off x="355075" y="2225325"/>
            <a:ext cx="42168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980000"/>
                </a:solidFill>
              </a:rPr>
              <a:t>store.dispatch({ type: 'counter/incremented' })</a:t>
            </a:r>
            <a:endParaRPr>
              <a:solidFill>
                <a:srgbClr val="980000"/>
              </a:solidFill>
            </a:endParaRPr>
          </a:p>
          <a:p>
            <a:pPr indent="0" lvl="0" marL="0" rtl="0" algn="l">
              <a:spcBef>
                <a:spcPts val="0"/>
              </a:spcBef>
              <a:spcAft>
                <a:spcPts val="0"/>
              </a:spcAft>
              <a:buNone/>
            </a:pPr>
            <a:r>
              <a:t/>
            </a:r>
            <a:endParaRPr>
              <a:solidFill>
                <a:srgbClr val="980000"/>
              </a:solidFill>
            </a:endParaRPr>
          </a:p>
          <a:p>
            <a:pPr indent="0" lvl="0" marL="0" rtl="0" algn="l">
              <a:spcBef>
                <a:spcPts val="0"/>
              </a:spcBef>
              <a:spcAft>
                <a:spcPts val="0"/>
              </a:spcAft>
              <a:buNone/>
            </a:pPr>
            <a:r>
              <a:rPr lang="en-GB">
                <a:solidFill>
                  <a:srgbClr val="980000"/>
                </a:solidFill>
              </a:rPr>
              <a:t>console.log(store.getState())</a:t>
            </a:r>
            <a:endParaRPr>
              <a:solidFill>
                <a:srgbClr val="980000"/>
              </a:solidFill>
            </a:endParaRPr>
          </a:p>
          <a:p>
            <a:pPr indent="0" lvl="0" marL="0" rtl="0" algn="l">
              <a:spcBef>
                <a:spcPts val="0"/>
              </a:spcBef>
              <a:spcAft>
                <a:spcPts val="0"/>
              </a:spcAft>
              <a:buNone/>
            </a:pPr>
            <a:r>
              <a:rPr lang="en-GB">
                <a:solidFill>
                  <a:srgbClr val="980000"/>
                </a:solidFill>
              </a:rPr>
              <a:t>// {value: 1}</a:t>
            </a:r>
            <a:endParaRPr>
              <a:solidFill>
                <a:srgbClr val="980000"/>
              </a:solidFill>
            </a:endParaRPr>
          </a:p>
        </p:txBody>
      </p:sp>
      <p:sp>
        <p:nvSpPr>
          <p:cNvPr id="141" name="Google Shape;141;p26"/>
          <p:cNvSpPr txBox="1"/>
          <p:nvPr/>
        </p:nvSpPr>
        <p:spPr>
          <a:xfrm>
            <a:off x="494975" y="3518675"/>
            <a:ext cx="7510800" cy="1090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300"/>
              </a:spcBef>
              <a:spcAft>
                <a:spcPts val="0"/>
              </a:spcAft>
              <a:buNone/>
            </a:pPr>
            <a:r>
              <a:rPr lang="en-GB" sz="1300">
                <a:solidFill>
                  <a:srgbClr val="9900FF"/>
                </a:solidFill>
                <a:latin typeface="Lato"/>
                <a:ea typeface="Lato"/>
                <a:cs typeface="Lato"/>
                <a:sym typeface="Lato"/>
              </a:rPr>
              <a:t>You can think of dispatching actions as "triggering an event" in the application. Something happened, and we want the store to know about it. Reducers act like event listeners, and when they hear an action they are interested in, they update the state in response.</a:t>
            </a:r>
            <a:endParaRPr sz="1300">
              <a:solidFill>
                <a:srgbClr val="9900FF"/>
              </a:solidFill>
              <a:latin typeface="Lato"/>
              <a:ea typeface="Lato"/>
              <a:cs typeface="Lato"/>
              <a:sym typeface="Lato"/>
            </a:endParaRPr>
          </a:p>
          <a:p>
            <a:pPr indent="0" lvl="0" marL="0" rtl="0" algn="l">
              <a:lnSpc>
                <a:spcPct val="115000"/>
              </a:lnSpc>
              <a:spcBef>
                <a:spcPts val="0"/>
              </a:spcBef>
              <a:spcAft>
                <a:spcPts val="0"/>
              </a:spcAft>
              <a:buNone/>
            </a:pPr>
            <a:r>
              <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400"/>
              </a:spcBef>
              <a:spcAft>
                <a:spcPts val="400"/>
              </a:spcAft>
              <a:buNone/>
            </a:pPr>
            <a:r>
              <a:rPr b="1" lang="en-GB" sz="2100">
                <a:solidFill>
                  <a:srgbClr val="9900FF"/>
                </a:solidFill>
                <a:latin typeface="Roboto"/>
                <a:ea typeface="Roboto"/>
                <a:cs typeface="Roboto"/>
                <a:sym typeface="Roboto"/>
              </a:rPr>
              <a:t>Selectors</a:t>
            </a:r>
            <a:endParaRPr b="1" sz="2200">
              <a:solidFill>
                <a:srgbClr val="9900FF"/>
              </a:solidFill>
              <a:latin typeface="Lato"/>
              <a:ea typeface="Lato"/>
              <a:cs typeface="Lato"/>
              <a:sym typeface="Lato"/>
            </a:endParaRPr>
          </a:p>
        </p:txBody>
      </p:sp>
      <p:sp>
        <p:nvSpPr>
          <p:cNvPr id="147" name="Google Shape;147;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1300"/>
              </a:spcBef>
              <a:spcAft>
                <a:spcPts val="0"/>
              </a:spcAft>
              <a:buClr>
                <a:schemeClr val="dk1"/>
              </a:buClr>
              <a:buSzPts val="1100"/>
              <a:buFont typeface="Arial"/>
              <a:buNone/>
            </a:pPr>
            <a:r>
              <a:rPr lang="en-GB" sz="1300">
                <a:solidFill>
                  <a:srgbClr val="9900FF"/>
                </a:solidFill>
                <a:latin typeface="Lato"/>
                <a:ea typeface="Lato"/>
                <a:cs typeface="Lato"/>
                <a:sym typeface="Lato"/>
              </a:rPr>
              <a:t>Selectors are functions that know how to extract specific pieces of information from a store state value. As an application grows bigger, this can help avoid repeating logic as different parts of the app need to read the same data:</a:t>
            </a:r>
            <a:endParaRPr sz="1300">
              <a:solidFill>
                <a:srgbClr val="9900F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GB">
                <a:solidFill>
                  <a:srgbClr val="980000"/>
                </a:solidFill>
                <a:latin typeface="Lato"/>
                <a:ea typeface="Lato"/>
                <a:cs typeface="Lato"/>
                <a:sym typeface="Lato"/>
              </a:rPr>
              <a:t>const selectCounterValue = state =&gt; state.value</a:t>
            </a:r>
            <a:endParaRPr>
              <a:solidFill>
                <a:srgbClr val="980000"/>
              </a:solidFill>
              <a:latin typeface="Lato"/>
              <a:ea typeface="Lato"/>
              <a:cs typeface="Lato"/>
              <a:sym typeface="Lato"/>
            </a:endParaRPr>
          </a:p>
          <a:p>
            <a:pPr indent="0" lvl="0" marL="0" rtl="0" algn="l">
              <a:spcBef>
                <a:spcPts val="1200"/>
              </a:spcBef>
              <a:spcAft>
                <a:spcPts val="0"/>
              </a:spcAft>
              <a:buClr>
                <a:schemeClr val="dk1"/>
              </a:buClr>
              <a:buSzPts val="1100"/>
              <a:buFont typeface="Arial"/>
              <a:buNone/>
            </a:pPr>
            <a:r>
              <a:t/>
            </a:r>
            <a:endParaRPr>
              <a:solidFill>
                <a:srgbClr val="980000"/>
              </a:solidFill>
              <a:latin typeface="Lato"/>
              <a:ea typeface="Lato"/>
              <a:cs typeface="Lato"/>
              <a:sym typeface="Lato"/>
            </a:endParaRPr>
          </a:p>
          <a:p>
            <a:pPr indent="0" lvl="0" marL="0" rtl="0" algn="l">
              <a:spcBef>
                <a:spcPts val="1200"/>
              </a:spcBef>
              <a:spcAft>
                <a:spcPts val="0"/>
              </a:spcAft>
              <a:buClr>
                <a:schemeClr val="dk1"/>
              </a:buClr>
              <a:buSzPts val="1100"/>
              <a:buFont typeface="Arial"/>
              <a:buNone/>
            </a:pPr>
            <a:r>
              <a:rPr lang="en-GB">
                <a:solidFill>
                  <a:srgbClr val="980000"/>
                </a:solidFill>
                <a:latin typeface="Lato"/>
                <a:ea typeface="Lato"/>
                <a:cs typeface="Lato"/>
                <a:sym typeface="Lato"/>
              </a:rPr>
              <a:t>const currentValue = selectCounterValue(store.getState())</a:t>
            </a:r>
            <a:endParaRPr>
              <a:solidFill>
                <a:srgbClr val="980000"/>
              </a:solidFill>
              <a:latin typeface="Lato"/>
              <a:ea typeface="Lato"/>
              <a:cs typeface="Lato"/>
              <a:sym typeface="Lato"/>
            </a:endParaRPr>
          </a:p>
          <a:p>
            <a:pPr indent="0" lvl="0" marL="0" rtl="0" algn="l">
              <a:spcBef>
                <a:spcPts val="1200"/>
              </a:spcBef>
              <a:spcAft>
                <a:spcPts val="0"/>
              </a:spcAft>
              <a:buClr>
                <a:schemeClr val="dk1"/>
              </a:buClr>
              <a:buSzPts val="1100"/>
              <a:buFont typeface="Arial"/>
              <a:buNone/>
            </a:pPr>
            <a:r>
              <a:rPr lang="en-GB">
                <a:solidFill>
                  <a:srgbClr val="980000"/>
                </a:solidFill>
                <a:latin typeface="Lato"/>
                <a:ea typeface="Lato"/>
                <a:cs typeface="Lato"/>
                <a:sym typeface="Lato"/>
              </a:rPr>
              <a:t>console.log(currentValue)</a:t>
            </a:r>
            <a:endParaRPr>
              <a:solidFill>
                <a:srgbClr val="980000"/>
              </a:solidFill>
              <a:latin typeface="Lato"/>
              <a:ea typeface="Lato"/>
              <a:cs typeface="Lato"/>
              <a:sym typeface="Lato"/>
            </a:endParaRPr>
          </a:p>
          <a:p>
            <a:pPr indent="0" lvl="0" marL="0" rtl="0" algn="l">
              <a:spcBef>
                <a:spcPts val="1200"/>
              </a:spcBef>
              <a:spcAft>
                <a:spcPts val="0"/>
              </a:spcAft>
              <a:buClr>
                <a:schemeClr val="dk1"/>
              </a:buClr>
              <a:buSzPts val="1100"/>
              <a:buFont typeface="Arial"/>
              <a:buNone/>
            </a:pPr>
            <a:r>
              <a:rPr lang="en-GB">
                <a:solidFill>
                  <a:srgbClr val="980000"/>
                </a:solidFill>
                <a:latin typeface="Lato"/>
                <a:ea typeface="Lato"/>
                <a:cs typeface="Lato"/>
                <a:sym typeface="Lato"/>
              </a:rPr>
              <a:t>// 2</a:t>
            </a:r>
            <a:endParaRPr>
              <a:solidFill>
                <a:srgbClr val="980000"/>
              </a:solidFill>
              <a:latin typeface="Lato"/>
              <a:ea typeface="Lato"/>
              <a:cs typeface="Lato"/>
              <a:sym typeface="Lato"/>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800"/>
              </a:spcBef>
              <a:spcAft>
                <a:spcPts val="400"/>
              </a:spcAft>
              <a:buClr>
                <a:schemeClr val="dk1"/>
              </a:buClr>
              <a:buSzPct val="51295"/>
              <a:buFont typeface="Arial"/>
              <a:buNone/>
            </a:pPr>
            <a:r>
              <a:rPr b="1" lang="en-GB" sz="2144">
                <a:solidFill>
                  <a:srgbClr val="9900FF"/>
                </a:solidFill>
                <a:latin typeface="Lato"/>
                <a:ea typeface="Lato"/>
                <a:cs typeface="Lato"/>
                <a:sym typeface="Lato"/>
              </a:rPr>
              <a:t>Core Concepts and Principles</a:t>
            </a:r>
            <a:r>
              <a:rPr b="1" lang="en-GB" sz="2144" u="sng">
                <a:solidFill>
                  <a:srgbClr val="9900FF"/>
                </a:solidFill>
                <a:latin typeface="Lato"/>
                <a:ea typeface="Lato"/>
                <a:cs typeface="Lato"/>
                <a:sym typeface="Lato"/>
                <a:hlinkClick r:id="rId3">
                  <a:extLst>
                    <a:ext uri="{A12FA001-AC4F-418D-AE19-62706E023703}">
                      <ahyp:hlinkClr val="tx"/>
                    </a:ext>
                  </a:extLst>
                </a:hlinkClick>
              </a:rPr>
              <a:t>​</a:t>
            </a:r>
            <a:endParaRPr sz="3244">
              <a:solidFill>
                <a:srgbClr val="9900FF"/>
              </a:solidFill>
              <a:latin typeface="Lato"/>
              <a:ea typeface="Lato"/>
              <a:cs typeface="Lato"/>
              <a:sym typeface="Lato"/>
            </a:endParaRPr>
          </a:p>
        </p:txBody>
      </p:sp>
      <p:sp>
        <p:nvSpPr>
          <p:cNvPr id="153" name="Google Shape;153;p28"/>
          <p:cNvSpPr txBox="1"/>
          <p:nvPr>
            <p:ph idx="1" type="body"/>
          </p:nvPr>
        </p:nvSpPr>
        <p:spPr>
          <a:xfrm>
            <a:off x="150675" y="885350"/>
            <a:ext cx="8681700" cy="4153500"/>
          </a:xfrm>
          <a:prstGeom prst="rect">
            <a:avLst/>
          </a:prstGeom>
        </p:spPr>
        <p:txBody>
          <a:bodyPr anchorCtr="0" anchor="t" bIns="91425" lIns="91425" spcFirstLastPara="1" rIns="91425" wrap="square" tIns="91425">
            <a:normAutofit fontScale="77500" lnSpcReduction="20000"/>
          </a:bodyPr>
          <a:lstStyle/>
          <a:p>
            <a:pPr indent="0" lvl="0" marL="0" rtl="0" algn="l">
              <a:spcBef>
                <a:spcPts val="1300"/>
              </a:spcBef>
              <a:spcAft>
                <a:spcPts val="0"/>
              </a:spcAft>
              <a:buClr>
                <a:schemeClr val="dk1"/>
              </a:buClr>
              <a:buSzPct val="84615"/>
              <a:buFont typeface="Arial"/>
              <a:buNone/>
            </a:pPr>
            <a:r>
              <a:rPr lang="en-GB" sz="1300">
                <a:solidFill>
                  <a:srgbClr val="9900FF"/>
                </a:solidFill>
                <a:latin typeface="Lato"/>
                <a:ea typeface="Lato"/>
                <a:cs typeface="Lato"/>
                <a:sym typeface="Lato"/>
              </a:rPr>
              <a:t>Overall, we can summarize the intent behind Redux's design in three core concepts:</a:t>
            </a:r>
            <a:endParaRPr sz="1300">
              <a:solidFill>
                <a:srgbClr val="9900FF"/>
              </a:solidFill>
              <a:latin typeface="Lato"/>
              <a:ea typeface="Lato"/>
              <a:cs typeface="Lato"/>
              <a:sym typeface="Lato"/>
            </a:endParaRPr>
          </a:p>
          <a:p>
            <a:pPr indent="0" lvl="0" marL="0" rtl="0" algn="l">
              <a:spcBef>
                <a:spcPts val="1400"/>
              </a:spcBef>
              <a:spcAft>
                <a:spcPts val="0"/>
              </a:spcAft>
              <a:buClr>
                <a:schemeClr val="dk1"/>
              </a:buClr>
              <a:buSzPct val="84615"/>
              <a:buFont typeface="Arial"/>
              <a:buNone/>
            </a:pPr>
            <a:r>
              <a:rPr b="1" lang="en-GB" sz="1300">
                <a:solidFill>
                  <a:srgbClr val="9900FF"/>
                </a:solidFill>
                <a:latin typeface="Lato"/>
                <a:ea typeface="Lato"/>
                <a:cs typeface="Lato"/>
                <a:sym typeface="Lato"/>
              </a:rPr>
              <a:t>Single Source of Truth</a:t>
            </a:r>
            <a:r>
              <a:rPr b="1" lang="en-GB" sz="1300" u="sng">
                <a:solidFill>
                  <a:srgbClr val="9900FF"/>
                </a:solidFill>
                <a:latin typeface="Lato"/>
                <a:ea typeface="Lato"/>
                <a:cs typeface="Lato"/>
                <a:sym typeface="Lato"/>
                <a:hlinkClick r:id="rId4">
                  <a:extLst>
                    <a:ext uri="{A12FA001-AC4F-418D-AE19-62706E023703}">
                      <ahyp:hlinkClr val="tx"/>
                    </a:ext>
                  </a:extLst>
                </a:hlinkClick>
              </a:rPr>
              <a:t>​</a:t>
            </a:r>
            <a:endParaRPr b="1" sz="1300" u="sng">
              <a:solidFill>
                <a:srgbClr val="9900FF"/>
              </a:solidFill>
              <a:latin typeface="Lato"/>
              <a:ea typeface="Lato"/>
              <a:cs typeface="Lato"/>
              <a:sym typeface="Lato"/>
            </a:endParaRPr>
          </a:p>
          <a:p>
            <a:pPr indent="0" lvl="0" marL="0" rtl="0" algn="l">
              <a:spcBef>
                <a:spcPts val="1300"/>
              </a:spcBef>
              <a:spcAft>
                <a:spcPts val="0"/>
              </a:spcAft>
              <a:buClr>
                <a:schemeClr val="dk1"/>
              </a:buClr>
              <a:buSzPct val="84615"/>
              <a:buFont typeface="Arial"/>
              <a:buNone/>
            </a:pPr>
            <a:r>
              <a:rPr lang="en-GB" sz="1300">
                <a:solidFill>
                  <a:srgbClr val="9900FF"/>
                </a:solidFill>
                <a:latin typeface="Lato"/>
                <a:ea typeface="Lato"/>
                <a:cs typeface="Lato"/>
                <a:sym typeface="Lato"/>
              </a:rPr>
              <a:t>The global state of your application is stored as an object inside a single store. Any given piece of data should only exist in one location, rather than being duplicated in many places.</a:t>
            </a:r>
            <a:endParaRPr sz="1300">
              <a:solidFill>
                <a:srgbClr val="9900FF"/>
              </a:solidFill>
              <a:latin typeface="Lato"/>
              <a:ea typeface="Lato"/>
              <a:cs typeface="Lato"/>
              <a:sym typeface="Lato"/>
            </a:endParaRPr>
          </a:p>
          <a:p>
            <a:pPr indent="0" lvl="0" marL="0" rtl="0" algn="l">
              <a:spcBef>
                <a:spcPts val="1300"/>
              </a:spcBef>
              <a:spcAft>
                <a:spcPts val="0"/>
              </a:spcAft>
              <a:buClr>
                <a:schemeClr val="dk1"/>
              </a:buClr>
              <a:buSzPct val="84615"/>
              <a:buFont typeface="Arial"/>
              <a:buNone/>
            </a:pPr>
            <a:r>
              <a:rPr lang="en-GB" sz="1300">
                <a:solidFill>
                  <a:srgbClr val="9900FF"/>
                </a:solidFill>
                <a:latin typeface="Lato"/>
                <a:ea typeface="Lato"/>
                <a:cs typeface="Lato"/>
                <a:sym typeface="Lato"/>
              </a:rPr>
              <a:t>This makes it easier to debug and inspect your app's state as things change, as well as centralizing logic that needs to interact with the entire application.</a:t>
            </a:r>
            <a:endParaRPr sz="1300">
              <a:solidFill>
                <a:srgbClr val="9900FF"/>
              </a:solidFill>
              <a:latin typeface="Lato"/>
              <a:ea typeface="Lato"/>
              <a:cs typeface="Lato"/>
              <a:sym typeface="Lato"/>
            </a:endParaRPr>
          </a:p>
          <a:p>
            <a:pPr indent="0" lvl="0" marL="0" rtl="0" algn="l">
              <a:spcBef>
                <a:spcPts val="0"/>
              </a:spcBef>
              <a:spcAft>
                <a:spcPts val="0"/>
              </a:spcAft>
              <a:buClr>
                <a:schemeClr val="dk1"/>
              </a:buClr>
              <a:buSzPct val="84615"/>
              <a:buFont typeface="Arial"/>
              <a:buNone/>
            </a:pPr>
            <a:r>
              <a:rPr lang="en-GB" sz="1300">
                <a:solidFill>
                  <a:srgbClr val="9900FF"/>
                </a:solidFill>
                <a:latin typeface="Lato"/>
                <a:ea typeface="Lato"/>
                <a:cs typeface="Lato"/>
                <a:sym typeface="Lato"/>
              </a:rPr>
              <a:t>tip</a:t>
            </a:r>
            <a:endParaRPr sz="1300">
              <a:solidFill>
                <a:srgbClr val="9900FF"/>
              </a:solidFill>
              <a:latin typeface="Lato"/>
              <a:ea typeface="Lato"/>
              <a:cs typeface="Lato"/>
              <a:sym typeface="Lato"/>
            </a:endParaRPr>
          </a:p>
          <a:p>
            <a:pPr indent="0" lvl="0" marL="0" rtl="0" algn="l">
              <a:spcBef>
                <a:spcPts val="1300"/>
              </a:spcBef>
              <a:spcAft>
                <a:spcPts val="0"/>
              </a:spcAft>
              <a:buClr>
                <a:schemeClr val="dk1"/>
              </a:buClr>
              <a:buSzPct val="84615"/>
              <a:buFont typeface="Arial"/>
              <a:buNone/>
            </a:pPr>
            <a:r>
              <a:rPr lang="en-GB" sz="1300">
                <a:solidFill>
                  <a:srgbClr val="9900FF"/>
                </a:solidFill>
                <a:latin typeface="Lato"/>
                <a:ea typeface="Lato"/>
                <a:cs typeface="Lato"/>
                <a:sym typeface="Lato"/>
              </a:rPr>
              <a:t>This does </a:t>
            </a:r>
            <a:r>
              <a:rPr i="1" lang="en-GB" sz="1300">
                <a:solidFill>
                  <a:srgbClr val="9900FF"/>
                </a:solidFill>
                <a:latin typeface="Lato"/>
                <a:ea typeface="Lato"/>
                <a:cs typeface="Lato"/>
                <a:sym typeface="Lato"/>
              </a:rPr>
              <a:t>not</a:t>
            </a:r>
            <a:r>
              <a:rPr lang="en-GB" sz="1300">
                <a:solidFill>
                  <a:srgbClr val="9900FF"/>
                </a:solidFill>
                <a:latin typeface="Lato"/>
                <a:ea typeface="Lato"/>
                <a:cs typeface="Lato"/>
                <a:sym typeface="Lato"/>
              </a:rPr>
              <a:t> mean that </a:t>
            </a:r>
            <a:r>
              <a:rPr i="1" lang="en-GB" sz="1300">
                <a:solidFill>
                  <a:srgbClr val="9900FF"/>
                </a:solidFill>
                <a:latin typeface="Lato"/>
                <a:ea typeface="Lato"/>
                <a:cs typeface="Lato"/>
                <a:sym typeface="Lato"/>
              </a:rPr>
              <a:t>every</a:t>
            </a:r>
            <a:r>
              <a:rPr lang="en-GB" sz="1300">
                <a:solidFill>
                  <a:srgbClr val="9900FF"/>
                </a:solidFill>
                <a:latin typeface="Lato"/>
                <a:ea typeface="Lato"/>
                <a:cs typeface="Lato"/>
                <a:sym typeface="Lato"/>
              </a:rPr>
              <a:t> piece of state in your app must go into the Redux store! You should decide whether a piece of state belongs in Redux or your UI components, based on where it's needed.</a:t>
            </a:r>
            <a:endParaRPr sz="1300">
              <a:solidFill>
                <a:srgbClr val="9900FF"/>
              </a:solidFill>
              <a:latin typeface="Lato"/>
              <a:ea typeface="Lato"/>
              <a:cs typeface="Lato"/>
              <a:sym typeface="Lato"/>
            </a:endParaRPr>
          </a:p>
          <a:p>
            <a:pPr indent="0" lvl="0" marL="0" rtl="0" algn="l">
              <a:spcBef>
                <a:spcPts val="1400"/>
              </a:spcBef>
              <a:spcAft>
                <a:spcPts val="0"/>
              </a:spcAft>
              <a:buClr>
                <a:schemeClr val="dk1"/>
              </a:buClr>
              <a:buSzPct val="84615"/>
              <a:buFont typeface="Arial"/>
              <a:buNone/>
            </a:pPr>
            <a:r>
              <a:rPr b="1" lang="en-GB" sz="1300">
                <a:solidFill>
                  <a:srgbClr val="9900FF"/>
                </a:solidFill>
                <a:latin typeface="Lato"/>
                <a:ea typeface="Lato"/>
                <a:cs typeface="Lato"/>
                <a:sym typeface="Lato"/>
              </a:rPr>
              <a:t>State is Read-Only</a:t>
            </a:r>
            <a:r>
              <a:rPr b="1" lang="en-GB" sz="1300" u="sng">
                <a:solidFill>
                  <a:srgbClr val="9900FF"/>
                </a:solidFill>
                <a:latin typeface="Lato"/>
                <a:ea typeface="Lato"/>
                <a:cs typeface="Lato"/>
                <a:sym typeface="Lato"/>
                <a:hlinkClick r:id="rId5">
                  <a:extLst>
                    <a:ext uri="{A12FA001-AC4F-418D-AE19-62706E023703}">
                      <ahyp:hlinkClr val="tx"/>
                    </a:ext>
                  </a:extLst>
                </a:hlinkClick>
              </a:rPr>
              <a:t>​</a:t>
            </a:r>
            <a:endParaRPr b="1" sz="1300" u="sng">
              <a:solidFill>
                <a:srgbClr val="9900FF"/>
              </a:solidFill>
              <a:latin typeface="Lato"/>
              <a:ea typeface="Lato"/>
              <a:cs typeface="Lato"/>
              <a:sym typeface="Lato"/>
            </a:endParaRPr>
          </a:p>
          <a:p>
            <a:pPr indent="0" lvl="0" marL="0" rtl="0" algn="l">
              <a:spcBef>
                <a:spcPts val="1300"/>
              </a:spcBef>
              <a:spcAft>
                <a:spcPts val="0"/>
              </a:spcAft>
              <a:buClr>
                <a:schemeClr val="dk1"/>
              </a:buClr>
              <a:buSzPct val="84615"/>
              <a:buFont typeface="Arial"/>
              <a:buNone/>
            </a:pPr>
            <a:r>
              <a:rPr lang="en-GB" sz="1300">
                <a:solidFill>
                  <a:srgbClr val="9900FF"/>
                </a:solidFill>
                <a:latin typeface="Lato"/>
                <a:ea typeface="Lato"/>
                <a:cs typeface="Lato"/>
                <a:sym typeface="Lato"/>
              </a:rPr>
              <a:t>The only way to change the state is to dispatch an action, an object that describes what happened.</a:t>
            </a:r>
            <a:endParaRPr sz="1300">
              <a:solidFill>
                <a:srgbClr val="9900FF"/>
              </a:solidFill>
              <a:latin typeface="Lato"/>
              <a:ea typeface="Lato"/>
              <a:cs typeface="Lato"/>
              <a:sym typeface="Lato"/>
            </a:endParaRPr>
          </a:p>
          <a:p>
            <a:pPr indent="0" lvl="0" marL="0" rtl="0" algn="l">
              <a:spcBef>
                <a:spcPts val="1300"/>
              </a:spcBef>
              <a:spcAft>
                <a:spcPts val="0"/>
              </a:spcAft>
              <a:buClr>
                <a:schemeClr val="dk1"/>
              </a:buClr>
              <a:buSzPct val="84615"/>
              <a:buFont typeface="Arial"/>
              <a:buNone/>
            </a:pPr>
            <a:r>
              <a:rPr lang="en-GB" sz="1300">
                <a:solidFill>
                  <a:srgbClr val="9900FF"/>
                </a:solidFill>
                <a:latin typeface="Lato"/>
                <a:ea typeface="Lato"/>
                <a:cs typeface="Lato"/>
                <a:sym typeface="Lato"/>
              </a:rPr>
              <a:t>This way, the UI won't accidentally overwrite data, and it's easier to trace why a state update happened. Since actions are plain JS objects, they can be logged, serialized, stored, and later replayed for debugging or testing purposes.</a:t>
            </a:r>
            <a:endParaRPr sz="1300">
              <a:solidFill>
                <a:srgbClr val="9900FF"/>
              </a:solidFill>
              <a:latin typeface="Lato"/>
              <a:ea typeface="Lato"/>
              <a:cs typeface="Lato"/>
              <a:sym typeface="Lato"/>
            </a:endParaRPr>
          </a:p>
          <a:p>
            <a:pPr indent="0" lvl="0" marL="0" rtl="0" algn="l">
              <a:spcBef>
                <a:spcPts val="1400"/>
              </a:spcBef>
              <a:spcAft>
                <a:spcPts val="0"/>
              </a:spcAft>
              <a:buClr>
                <a:schemeClr val="dk1"/>
              </a:buClr>
              <a:buSzPct val="84615"/>
              <a:buFont typeface="Arial"/>
              <a:buNone/>
            </a:pPr>
            <a:r>
              <a:rPr b="1" lang="en-GB" sz="1300">
                <a:solidFill>
                  <a:srgbClr val="9900FF"/>
                </a:solidFill>
                <a:latin typeface="Lato"/>
                <a:ea typeface="Lato"/>
                <a:cs typeface="Lato"/>
                <a:sym typeface="Lato"/>
              </a:rPr>
              <a:t>Changes are Made with Pure Reducer Functions</a:t>
            </a:r>
            <a:r>
              <a:rPr b="1" lang="en-GB" sz="1300" u="sng">
                <a:solidFill>
                  <a:srgbClr val="9900FF"/>
                </a:solidFill>
                <a:latin typeface="Lato"/>
                <a:ea typeface="Lato"/>
                <a:cs typeface="Lato"/>
                <a:sym typeface="Lato"/>
                <a:hlinkClick r:id="rId6">
                  <a:extLst>
                    <a:ext uri="{A12FA001-AC4F-418D-AE19-62706E023703}">
                      <ahyp:hlinkClr val="tx"/>
                    </a:ext>
                  </a:extLst>
                </a:hlinkClick>
              </a:rPr>
              <a:t>​</a:t>
            </a:r>
            <a:endParaRPr b="1" sz="1300" u="sng">
              <a:solidFill>
                <a:srgbClr val="9900FF"/>
              </a:solidFill>
              <a:latin typeface="Lato"/>
              <a:ea typeface="Lato"/>
              <a:cs typeface="Lato"/>
              <a:sym typeface="Lato"/>
            </a:endParaRPr>
          </a:p>
          <a:p>
            <a:pPr indent="0" lvl="0" marL="0" rtl="0" algn="l">
              <a:spcBef>
                <a:spcPts val="1300"/>
              </a:spcBef>
              <a:spcAft>
                <a:spcPts val="0"/>
              </a:spcAft>
              <a:buNone/>
            </a:pPr>
            <a:r>
              <a:rPr lang="en-GB" sz="1300">
                <a:solidFill>
                  <a:srgbClr val="9900FF"/>
                </a:solidFill>
                <a:latin typeface="Lato"/>
                <a:ea typeface="Lato"/>
                <a:cs typeface="Lato"/>
                <a:sym typeface="Lato"/>
              </a:rPr>
              <a:t>To specify how the state tree is updated based on actions, you write reducer functions. Reducers are pure functions that take the previous state and an action, and return the next state. Like any other functions, you can split reducers into smaller functions to help do the work, or write reusable reducers for common tasks.</a:t>
            </a:r>
            <a:endParaRPr>
              <a:solidFill>
                <a:srgbClr val="9900FF"/>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05882"/>
              </a:lnSpc>
              <a:spcBef>
                <a:spcPts val="2900"/>
              </a:spcBef>
              <a:spcAft>
                <a:spcPts val="0"/>
              </a:spcAft>
              <a:buClr>
                <a:schemeClr val="dk1"/>
              </a:buClr>
              <a:buSzPct val="64705"/>
              <a:buFont typeface="Arial"/>
              <a:buNone/>
            </a:pPr>
            <a:r>
              <a:rPr b="1" lang="en-GB" sz="1700">
                <a:solidFill>
                  <a:srgbClr val="9900FF"/>
                </a:solidFill>
                <a:highlight>
                  <a:srgbClr val="FFFFFF"/>
                </a:highlight>
                <a:latin typeface="Lato"/>
                <a:ea typeface="Lato"/>
                <a:cs typeface="Lato"/>
                <a:sym typeface="Lato"/>
              </a:rPr>
              <a:t>What are Redux Middlewares?</a:t>
            </a:r>
            <a:endParaRPr/>
          </a:p>
        </p:txBody>
      </p:sp>
      <p:sp>
        <p:nvSpPr>
          <p:cNvPr id="159" name="Google Shape;159;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5882"/>
              </a:lnSpc>
              <a:spcBef>
                <a:spcPts val="2900"/>
              </a:spcBef>
              <a:spcAft>
                <a:spcPts val="0"/>
              </a:spcAft>
              <a:buClr>
                <a:schemeClr val="dk1"/>
              </a:buClr>
              <a:buSzPts val="1100"/>
              <a:buFont typeface="Arial"/>
              <a:buNone/>
            </a:pPr>
            <a:r>
              <a:rPr b="1" lang="en-GB" sz="1700">
                <a:solidFill>
                  <a:srgbClr val="9900FF"/>
                </a:solidFill>
                <a:highlight>
                  <a:srgbClr val="FFFFFF"/>
                </a:highlight>
                <a:latin typeface="Lato"/>
                <a:ea typeface="Lato"/>
                <a:cs typeface="Lato"/>
                <a:sym typeface="Lato"/>
              </a:rPr>
              <a:t>What are Redux Middlewares?</a:t>
            </a:r>
            <a:endParaRPr b="1" sz="1700">
              <a:solidFill>
                <a:srgbClr val="9900FF"/>
              </a:solidFill>
              <a:highlight>
                <a:srgbClr val="FFFFFF"/>
              </a:highlight>
              <a:latin typeface="Lato"/>
              <a:ea typeface="Lato"/>
              <a:cs typeface="Lato"/>
              <a:sym typeface="Lato"/>
            </a:endParaRPr>
          </a:p>
          <a:p>
            <a:pPr indent="0" lvl="0" marL="0" rtl="0" algn="l">
              <a:lnSpc>
                <a:spcPct val="218181"/>
              </a:lnSpc>
              <a:spcBef>
                <a:spcPts val="1400"/>
              </a:spcBef>
              <a:spcAft>
                <a:spcPts val="0"/>
              </a:spcAft>
              <a:buClr>
                <a:schemeClr val="dk1"/>
              </a:buClr>
              <a:buSzPts val="1100"/>
              <a:buFont typeface="Arial"/>
              <a:buNone/>
            </a:pPr>
            <a:r>
              <a:rPr b="1" lang="en-GB" sz="1700">
                <a:solidFill>
                  <a:srgbClr val="9900FF"/>
                </a:solidFill>
                <a:highlight>
                  <a:srgbClr val="FFFFFF"/>
                </a:highlight>
                <a:latin typeface="Lato"/>
                <a:ea typeface="Lato"/>
                <a:cs typeface="Lato"/>
                <a:sym typeface="Lato"/>
              </a:rPr>
              <a:t>Redux Middleware</a:t>
            </a:r>
            <a:r>
              <a:rPr lang="en-GB" sz="1700">
                <a:solidFill>
                  <a:srgbClr val="9900FF"/>
                </a:solidFill>
                <a:highlight>
                  <a:srgbClr val="FFFFFF"/>
                </a:highlight>
                <a:latin typeface="Lato"/>
                <a:ea typeface="Lato"/>
                <a:cs typeface="Lato"/>
                <a:sym typeface="Lato"/>
              </a:rPr>
              <a:t> is code that lets us intercept </a:t>
            </a:r>
            <a:r>
              <a:rPr b="1" lang="en-GB" sz="1700">
                <a:solidFill>
                  <a:srgbClr val="9900FF"/>
                </a:solidFill>
                <a:highlight>
                  <a:srgbClr val="FFFFFF"/>
                </a:highlight>
                <a:latin typeface="Lato"/>
                <a:ea typeface="Lato"/>
                <a:cs typeface="Lato"/>
                <a:sym typeface="Lato"/>
              </a:rPr>
              <a:t>redux</a:t>
            </a:r>
            <a:r>
              <a:rPr lang="en-GB" sz="1700">
                <a:solidFill>
                  <a:srgbClr val="9900FF"/>
                </a:solidFill>
                <a:highlight>
                  <a:srgbClr val="FFFFFF"/>
                </a:highlight>
                <a:latin typeface="Lato"/>
                <a:ea typeface="Lato"/>
                <a:cs typeface="Lato"/>
                <a:sym typeface="Lato"/>
              </a:rPr>
              <a:t> </a:t>
            </a:r>
            <a:r>
              <a:rPr b="1" lang="en-GB" sz="1700">
                <a:solidFill>
                  <a:srgbClr val="9900FF"/>
                </a:solidFill>
                <a:highlight>
                  <a:srgbClr val="FFFFFF"/>
                </a:highlight>
                <a:latin typeface="Lato"/>
                <a:ea typeface="Lato"/>
                <a:cs typeface="Lato"/>
                <a:sym typeface="Lato"/>
              </a:rPr>
              <a:t>actions</a:t>
            </a:r>
            <a:r>
              <a:rPr lang="en-GB" sz="1700">
                <a:solidFill>
                  <a:srgbClr val="9900FF"/>
                </a:solidFill>
                <a:highlight>
                  <a:srgbClr val="FFFFFF"/>
                </a:highlight>
                <a:latin typeface="Lato"/>
                <a:ea typeface="Lato"/>
                <a:cs typeface="Lato"/>
                <a:sym typeface="Lato"/>
              </a:rPr>
              <a:t> before they reach the </a:t>
            </a:r>
            <a:r>
              <a:rPr b="1" lang="en-GB" sz="1700">
                <a:solidFill>
                  <a:srgbClr val="9900FF"/>
                </a:solidFill>
                <a:highlight>
                  <a:srgbClr val="FFFFFF"/>
                </a:highlight>
                <a:latin typeface="Lato"/>
                <a:ea typeface="Lato"/>
                <a:cs typeface="Lato"/>
                <a:sym typeface="Lato"/>
              </a:rPr>
              <a:t>reducer</a:t>
            </a:r>
            <a:r>
              <a:rPr lang="en-GB" sz="1700">
                <a:solidFill>
                  <a:srgbClr val="9900FF"/>
                </a:solidFill>
                <a:highlight>
                  <a:srgbClr val="FFFFFF"/>
                </a:highlight>
                <a:latin typeface="Lato"/>
                <a:ea typeface="Lato"/>
                <a:cs typeface="Lato"/>
                <a:sym typeface="Lato"/>
              </a:rPr>
              <a:t>. </a:t>
            </a:r>
            <a:r>
              <a:rPr lang="en-GB" sz="1350">
                <a:solidFill>
                  <a:srgbClr val="9900FF"/>
                </a:solidFill>
                <a:highlight>
                  <a:srgbClr val="F2F2F2"/>
                </a:highlight>
                <a:latin typeface="Lato"/>
                <a:ea typeface="Lato"/>
                <a:cs typeface="Lato"/>
                <a:sym typeface="Lato"/>
              </a:rPr>
              <a:t>redux-thunk</a:t>
            </a:r>
            <a:r>
              <a:rPr lang="en-GB" sz="1700">
                <a:solidFill>
                  <a:srgbClr val="9900FF"/>
                </a:solidFill>
                <a:highlight>
                  <a:srgbClr val="FFFFFF"/>
                </a:highlight>
                <a:latin typeface="Lato"/>
                <a:ea typeface="Lato"/>
                <a:cs typeface="Lato"/>
                <a:sym typeface="Lato"/>
              </a:rPr>
              <a:t> is an example of </a:t>
            </a:r>
            <a:r>
              <a:rPr b="1" lang="en-GB" sz="1700">
                <a:solidFill>
                  <a:srgbClr val="9900FF"/>
                </a:solidFill>
                <a:highlight>
                  <a:srgbClr val="FFFFFF"/>
                </a:highlight>
                <a:latin typeface="Lato"/>
                <a:ea typeface="Lato"/>
                <a:cs typeface="Lato"/>
                <a:sym typeface="Lato"/>
              </a:rPr>
              <a:t>Redux Middleware</a:t>
            </a:r>
            <a:r>
              <a:rPr lang="en-GB" sz="1700">
                <a:solidFill>
                  <a:srgbClr val="9900FF"/>
                </a:solidFill>
                <a:highlight>
                  <a:srgbClr val="FFFFFF"/>
                </a:highlight>
                <a:latin typeface="Lato"/>
                <a:ea typeface="Lato"/>
                <a:cs typeface="Lato"/>
                <a:sym typeface="Lato"/>
              </a:rPr>
              <a:t>, along with other popular </a:t>
            </a:r>
            <a:r>
              <a:rPr lang="en-GB" sz="1350">
                <a:solidFill>
                  <a:srgbClr val="9900FF"/>
                </a:solidFill>
                <a:highlight>
                  <a:srgbClr val="F2F2F2"/>
                </a:highlight>
                <a:latin typeface="Lato"/>
                <a:ea typeface="Lato"/>
                <a:cs typeface="Lato"/>
                <a:sym typeface="Lato"/>
              </a:rPr>
              <a:t>redux</a:t>
            </a:r>
            <a:r>
              <a:rPr lang="en-GB" sz="1700">
                <a:solidFill>
                  <a:srgbClr val="9900FF"/>
                </a:solidFill>
                <a:highlight>
                  <a:srgbClr val="FFFFFF"/>
                </a:highlight>
                <a:latin typeface="Lato"/>
                <a:ea typeface="Lato"/>
                <a:cs typeface="Lato"/>
                <a:sym typeface="Lato"/>
              </a:rPr>
              <a:t> libraries like </a:t>
            </a:r>
            <a:r>
              <a:rPr lang="en-GB" sz="1350">
                <a:solidFill>
                  <a:srgbClr val="9900FF"/>
                </a:solidFill>
                <a:highlight>
                  <a:srgbClr val="F2F2F2"/>
                </a:highlight>
                <a:latin typeface="Lato"/>
                <a:ea typeface="Lato"/>
                <a:cs typeface="Lato"/>
                <a:sym typeface="Lato"/>
              </a:rPr>
              <a:t>redux-logger</a:t>
            </a:r>
            <a:r>
              <a:rPr lang="en-GB" sz="1700">
                <a:solidFill>
                  <a:srgbClr val="9900FF"/>
                </a:solidFill>
                <a:highlight>
                  <a:srgbClr val="FFFFFF"/>
                </a:highlight>
                <a:latin typeface="Lato"/>
                <a:ea typeface="Lato"/>
                <a:cs typeface="Lato"/>
                <a:sym typeface="Lato"/>
              </a:rPr>
              <a:t> , </a:t>
            </a:r>
            <a:r>
              <a:rPr lang="en-GB" sz="1350">
                <a:solidFill>
                  <a:srgbClr val="9900FF"/>
                </a:solidFill>
                <a:highlight>
                  <a:srgbClr val="F2F2F2"/>
                </a:highlight>
                <a:latin typeface="Lato"/>
                <a:ea typeface="Lato"/>
                <a:cs typeface="Lato"/>
                <a:sym typeface="Lato"/>
              </a:rPr>
              <a:t>redux-promise-middleware</a:t>
            </a:r>
            <a:r>
              <a:rPr lang="en-GB" sz="1700">
                <a:solidFill>
                  <a:srgbClr val="9900FF"/>
                </a:solidFill>
                <a:highlight>
                  <a:srgbClr val="FFFFFF"/>
                </a:highlight>
                <a:latin typeface="Lato"/>
                <a:ea typeface="Lato"/>
                <a:cs typeface="Lato"/>
                <a:sym typeface="Lato"/>
              </a:rPr>
              <a:t> , and </a:t>
            </a:r>
            <a:r>
              <a:rPr lang="en-GB" sz="1350">
                <a:solidFill>
                  <a:srgbClr val="9900FF"/>
                </a:solidFill>
                <a:highlight>
                  <a:srgbClr val="F2F2F2"/>
                </a:highlight>
                <a:latin typeface="Lato"/>
                <a:ea typeface="Lato"/>
                <a:cs typeface="Lato"/>
                <a:sym typeface="Lato"/>
              </a:rPr>
              <a:t>redux-saga</a:t>
            </a:r>
            <a:r>
              <a:rPr lang="en-GB" sz="1700">
                <a:solidFill>
                  <a:srgbClr val="9900FF"/>
                </a:solidFill>
                <a:highlight>
                  <a:srgbClr val="FFFFFF"/>
                </a:highlight>
                <a:latin typeface="Lato"/>
                <a:ea typeface="Lato"/>
                <a:cs typeface="Lato"/>
                <a:sym typeface="Lato"/>
              </a:rPr>
              <a:t> (an alternative to </a:t>
            </a:r>
            <a:r>
              <a:rPr lang="en-GB" sz="1350">
                <a:solidFill>
                  <a:srgbClr val="9900FF"/>
                </a:solidFill>
                <a:highlight>
                  <a:srgbClr val="F2F2F2"/>
                </a:highlight>
                <a:latin typeface="Lato"/>
                <a:ea typeface="Lato"/>
                <a:cs typeface="Lato"/>
                <a:sym typeface="Lato"/>
              </a:rPr>
              <a:t>redux-thunk</a:t>
            </a:r>
            <a:r>
              <a:rPr lang="en-GB" sz="1700">
                <a:solidFill>
                  <a:srgbClr val="9900FF"/>
                </a:solidFill>
                <a:highlight>
                  <a:srgbClr val="FFFFFF"/>
                </a:highlight>
                <a:latin typeface="Lato"/>
                <a:ea typeface="Lato"/>
                <a:cs typeface="Lato"/>
                <a:sym typeface="Lato"/>
              </a:rPr>
              <a:t> ).</a:t>
            </a:r>
            <a:endParaRPr sz="1700">
              <a:solidFill>
                <a:srgbClr val="9900FF"/>
              </a:solidFill>
              <a:highlight>
                <a:srgbClr val="FFFFFF"/>
              </a:highlight>
              <a:latin typeface="Lato"/>
              <a:ea typeface="Lato"/>
              <a:cs typeface="Lato"/>
              <a:sym typeface="Lato"/>
            </a:endParaRPr>
          </a:p>
          <a:p>
            <a:pPr indent="0" lvl="0" marL="0" rtl="0" algn="l">
              <a:spcBef>
                <a:spcPts val="0"/>
              </a:spcBef>
              <a:spcAft>
                <a:spcPts val="1200"/>
              </a:spcAft>
              <a:buNone/>
            </a:pPr>
            <a:r>
              <a:t/>
            </a:r>
            <a:endParaRPr sz="2000">
              <a:solidFill>
                <a:srgbClr val="9900FF"/>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How middleware works</a:t>
            </a:r>
            <a:endParaRPr/>
          </a:p>
        </p:txBody>
      </p:sp>
      <p:pic>
        <p:nvPicPr>
          <p:cNvPr id="165" name="Google Shape;165;p30"/>
          <p:cNvPicPr preferRelativeResize="0"/>
          <p:nvPr/>
        </p:nvPicPr>
        <p:blipFill>
          <a:blip r:embed="rId3">
            <a:alphaModFix/>
          </a:blip>
          <a:stretch>
            <a:fillRect/>
          </a:stretch>
        </p:blipFill>
        <p:spPr>
          <a:xfrm>
            <a:off x="1143000" y="1170125"/>
            <a:ext cx="6858000" cy="32670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05882"/>
              </a:lnSpc>
              <a:spcBef>
                <a:spcPts val="2900"/>
              </a:spcBef>
              <a:spcAft>
                <a:spcPts val="0"/>
              </a:spcAft>
              <a:buClr>
                <a:schemeClr val="dk1"/>
              </a:buClr>
              <a:buSzPts val="770"/>
              <a:buFont typeface="Arial"/>
              <a:buNone/>
            </a:pPr>
            <a:r>
              <a:rPr b="1" lang="en-GB" sz="1350">
                <a:solidFill>
                  <a:srgbClr val="9900FF"/>
                </a:solidFill>
                <a:highlight>
                  <a:srgbClr val="FFFFFF"/>
                </a:highlight>
                <a:latin typeface="Lato"/>
                <a:ea typeface="Lato"/>
                <a:cs typeface="Lato"/>
                <a:sym typeface="Lato"/>
              </a:rPr>
              <a:t>Redux Thunk Gives Redux Side-Effects</a:t>
            </a:r>
            <a:endParaRPr/>
          </a:p>
        </p:txBody>
      </p:sp>
      <p:sp>
        <p:nvSpPr>
          <p:cNvPr id="171" name="Google Shape;171;p31"/>
          <p:cNvSpPr txBox="1"/>
          <p:nvPr>
            <p:ph idx="1" type="body"/>
          </p:nvPr>
        </p:nvSpPr>
        <p:spPr>
          <a:xfrm>
            <a:off x="102875" y="1152475"/>
            <a:ext cx="8729400" cy="3990900"/>
          </a:xfrm>
          <a:prstGeom prst="rect">
            <a:avLst/>
          </a:prstGeom>
        </p:spPr>
        <p:txBody>
          <a:bodyPr anchorCtr="0" anchor="t" bIns="91425" lIns="91425" spcFirstLastPara="1" rIns="91425" wrap="square" tIns="91425">
            <a:noAutofit/>
          </a:bodyPr>
          <a:lstStyle/>
          <a:p>
            <a:pPr indent="0" lvl="0" marL="0" rtl="0" algn="l">
              <a:lnSpc>
                <a:spcPct val="218181"/>
              </a:lnSpc>
              <a:spcBef>
                <a:spcPts val="1400"/>
              </a:spcBef>
              <a:spcAft>
                <a:spcPts val="0"/>
              </a:spcAft>
              <a:buClr>
                <a:schemeClr val="dk1"/>
              </a:buClr>
              <a:buSzPts val="770"/>
              <a:buFont typeface="Arial"/>
              <a:buNone/>
            </a:pPr>
            <a:r>
              <a:rPr lang="en-GB" sz="1550">
                <a:solidFill>
                  <a:srgbClr val="9900FF"/>
                </a:solidFill>
                <a:highlight>
                  <a:srgbClr val="FFFFFF"/>
                </a:highlight>
                <a:latin typeface="Lato"/>
                <a:ea typeface="Lato"/>
                <a:cs typeface="Lato"/>
                <a:sym typeface="Lato"/>
              </a:rPr>
              <a:t>In </a:t>
            </a:r>
            <a:r>
              <a:rPr lang="en-GB" sz="1305">
                <a:solidFill>
                  <a:srgbClr val="9900FF"/>
                </a:solidFill>
                <a:highlight>
                  <a:srgbClr val="F2F2F2"/>
                </a:highlight>
                <a:latin typeface="Lato"/>
                <a:ea typeface="Lato"/>
                <a:cs typeface="Lato"/>
                <a:sym typeface="Lato"/>
              </a:rPr>
              <a:t>redux</a:t>
            </a:r>
            <a:r>
              <a:rPr lang="en-GB" sz="1550">
                <a:solidFill>
                  <a:srgbClr val="9900FF"/>
                </a:solidFill>
                <a:highlight>
                  <a:srgbClr val="FFFFFF"/>
                </a:highlight>
                <a:latin typeface="Lato"/>
                <a:ea typeface="Lato"/>
                <a:cs typeface="Lato"/>
                <a:sym typeface="Lato"/>
              </a:rPr>
              <a:t> , </a:t>
            </a:r>
            <a:r>
              <a:rPr b="1" lang="en-GB" sz="1550">
                <a:solidFill>
                  <a:srgbClr val="9900FF"/>
                </a:solidFill>
                <a:highlight>
                  <a:srgbClr val="FFFFFF"/>
                </a:highlight>
                <a:latin typeface="Lato"/>
                <a:ea typeface="Lato"/>
                <a:cs typeface="Lato"/>
                <a:sym typeface="Lato"/>
              </a:rPr>
              <a:t>actions creators</a:t>
            </a:r>
            <a:r>
              <a:rPr i="1" lang="en-GB" sz="1550">
                <a:solidFill>
                  <a:srgbClr val="9900FF"/>
                </a:solidFill>
                <a:highlight>
                  <a:srgbClr val="FFFFFF"/>
                </a:highlight>
                <a:latin typeface="Lato"/>
                <a:ea typeface="Lato"/>
                <a:cs typeface="Lato"/>
                <a:sym typeface="Lato"/>
              </a:rPr>
              <a:t> </a:t>
            </a:r>
            <a:r>
              <a:rPr lang="en-GB" sz="1550">
                <a:solidFill>
                  <a:srgbClr val="9900FF"/>
                </a:solidFill>
                <a:highlight>
                  <a:srgbClr val="FFFFFF"/>
                </a:highlight>
                <a:latin typeface="Lato"/>
                <a:ea typeface="Lato"/>
                <a:cs typeface="Lato"/>
                <a:sym typeface="Lato"/>
              </a:rPr>
              <a:t>are functions that return an </a:t>
            </a:r>
            <a:r>
              <a:rPr b="1" lang="en-GB" sz="1550">
                <a:solidFill>
                  <a:srgbClr val="9900FF"/>
                </a:solidFill>
                <a:highlight>
                  <a:srgbClr val="FFFFFF"/>
                </a:highlight>
                <a:latin typeface="Lato"/>
                <a:ea typeface="Lato"/>
                <a:cs typeface="Lato"/>
                <a:sym typeface="Lato"/>
              </a:rPr>
              <a:t>action</a:t>
            </a:r>
            <a:r>
              <a:rPr lang="en-GB" sz="1550">
                <a:solidFill>
                  <a:srgbClr val="9900FF"/>
                </a:solidFill>
                <a:highlight>
                  <a:srgbClr val="FFFFFF"/>
                </a:highlight>
                <a:latin typeface="Lato"/>
                <a:ea typeface="Lato"/>
                <a:cs typeface="Lato"/>
                <a:sym typeface="Lato"/>
              </a:rPr>
              <a:t>, which is a plain javascript objects with a </a:t>
            </a:r>
            <a:r>
              <a:rPr lang="en-GB" sz="1305">
                <a:solidFill>
                  <a:srgbClr val="9900FF"/>
                </a:solidFill>
                <a:highlight>
                  <a:srgbClr val="F2F2F2"/>
                </a:highlight>
                <a:latin typeface="Lato"/>
                <a:ea typeface="Lato"/>
                <a:cs typeface="Lato"/>
                <a:sym typeface="Lato"/>
              </a:rPr>
              <a:t>type</a:t>
            </a:r>
            <a:r>
              <a:rPr lang="en-GB" sz="1550">
                <a:solidFill>
                  <a:srgbClr val="9900FF"/>
                </a:solidFill>
                <a:highlight>
                  <a:srgbClr val="FFFFFF"/>
                </a:highlight>
                <a:latin typeface="Lato"/>
                <a:ea typeface="Lato"/>
                <a:cs typeface="Lato"/>
                <a:sym typeface="Lato"/>
              </a:rPr>
              <a:t> property. </a:t>
            </a:r>
            <a:r>
              <a:rPr lang="en-GB" sz="1305">
                <a:solidFill>
                  <a:srgbClr val="9900FF"/>
                </a:solidFill>
                <a:highlight>
                  <a:srgbClr val="F2F2F2"/>
                </a:highlight>
                <a:latin typeface="Lato"/>
                <a:ea typeface="Lato"/>
                <a:cs typeface="Lato"/>
                <a:sym typeface="Lato"/>
              </a:rPr>
              <a:t>redux-thunk</a:t>
            </a:r>
            <a:r>
              <a:rPr lang="en-GB" sz="1550">
                <a:solidFill>
                  <a:srgbClr val="9900FF"/>
                </a:solidFill>
                <a:highlight>
                  <a:srgbClr val="FFFFFF"/>
                </a:highlight>
                <a:latin typeface="Lato"/>
                <a:ea typeface="Lato"/>
                <a:cs typeface="Lato"/>
                <a:sym typeface="Lato"/>
              </a:rPr>
              <a:t> is a </a:t>
            </a:r>
            <a:r>
              <a:rPr b="1" lang="en-GB" sz="1550">
                <a:solidFill>
                  <a:srgbClr val="9900FF"/>
                </a:solidFill>
                <a:highlight>
                  <a:srgbClr val="FFFFFF"/>
                </a:highlight>
                <a:latin typeface="Lato"/>
                <a:ea typeface="Lato"/>
                <a:cs typeface="Lato"/>
                <a:sym typeface="Lato"/>
              </a:rPr>
              <a:t>Redux Middleware</a:t>
            </a:r>
            <a:r>
              <a:rPr lang="en-GB" sz="1550">
                <a:solidFill>
                  <a:srgbClr val="9900FF"/>
                </a:solidFill>
                <a:highlight>
                  <a:srgbClr val="FFFFFF"/>
                </a:highlight>
                <a:latin typeface="Lato"/>
                <a:ea typeface="Lato"/>
                <a:cs typeface="Lato"/>
                <a:sym typeface="Lato"/>
              </a:rPr>
              <a:t> that lets your </a:t>
            </a:r>
            <a:r>
              <a:rPr b="1" lang="en-GB" sz="1550">
                <a:solidFill>
                  <a:srgbClr val="9900FF"/>
                </a:solidFill>
                <a:highlight>
                  <a:srgbClr val="FFFFFF"/>
                </a:highlight>
                <a:latin typeface="Lato"/>
                <a:ea typeface="Lato"/>
                <a:cs typeface="Lato"/>
                <a:sym typeface="Lato"/>
              </a:rPr>
              <a:t>action creators</a:t>
            </a:r>
            <a:r>
              <a:rPr lang="en-GB" sz="1550">
                <a:solidFill>
                  <a:srgbClr val="9900FF"/>
                </a:solidFill>
                <a:highlight>
                  <a:srgbClr val="FFFFFF"/>
                </a:highlight>
                <a:latin typeface="Lato"/>
                <a:ea typeface="Lato"/>
                <a:cs typeface="Lato"/>
                <a:sym typeface="Lato"/>
              </a:rPr>
              <a:t> return a function called a </a:t>
            </a:r>
            <a:r>
              <a:rPr b="1" lang="en-GB" sz="1550">
                <a:solidFill>
                  <a:srgbClr val="9900FF"/>
                </a:solidFill>
                <a:highlight>
                  <a:srgbClr val="FFFFFF"/>
                </a:highlight>
                <a:latin typeface="Lato"/>
                <a:ea typeface="Lato"/>
                <a:cs typeface="Lato"/>
                <a:sym typeface="Lato"/>
              </a:rPr>
              <a:t>thunk</a:t>
            </a:r>
            <a:r>
              <a:rPr lang="en-GB" sz="1550">
                <a:solidFill>
                  <a:srgbClr val="9900FF"/>
                </a:solidFill>
                <a:highlight>
                  <a:srgbClr val="FFFFFF"/>
                </a:highlight>
                <a:latin typeface="Lato"/>
                <a:ea typeface="Lato"/>
                <a:cs typeface="Lato"/>
                <a:sym typeface="Lato"/>
              </a:rPr>
              <a:t>, instead of an </a:t>
            </a:r>
            <a:r>
              <a:rPr b="1" lang="en-GB" sz="1550">
                <a:solidFill>
                  <a:srgbClr val="9900FF"/>
                </a:solidFill>
                <a:highlight>
                  <a:srgbClr val="FFFFFF"/>
                </a:highlight>
                <a:latin typeface="Lato"/>
                <a:ea typeface="Lato"/>
                <a:cs typeface="Lato"/>
                <a:sym typeface="Lato"/>
              </a:rPr>
              <a:t>action</a:t>
            </a:r>
            <a:r>
              <a:rPr lang="en-GB" sz="1550">
                <a:solidFill>
                  <a:srgbClr val="9900FF"/>
                </a:solidFill>
                <a:highlight>
                  <a:srgbClr val="FFFFFF"/>
                </a:highlight>
                <a:latin typeface="Lato"/>
                <a:ea typeface="Lato"/>
                <a:cs typeface="Lato"/>
                <a:sym typeface="Lato"/>
              </a:rPr>
              <a:t>. This </a:t>
            </a:r>
            <a:r>
              <a:rPr b="1" lang="en-GB" sz="1550">
                <a:solidFill>
                  <a:srgbClr val="9900FF"/>
                </a:solidFill>
                <a:highlight>
                  <a:srgbClr val="FFFFFF"/>
                </a:highlight>
                <a:latin typeface="Lato"/>
                <a:ea typeface="Lato"/>
                <a:cs typeface="Lato"/>
                <a:sym typeface="Lato"/>
              </a:rPr>
              <a:t>thunk</a:t>
            </a:r>
            <a:r>
              <a:rPr lang="en-GB" sz="1550">
                <a:solidFill>
                  <a:srgbClr val="9900FF"/>
                </a:solidFill>
                <a:highlight>
                  <a:srgbClr val="FFFFFF"/>
                </a:highlight>
                <a:latin typeface="Lato"/>
                <a:ea typeface="Lato"/>
                <a:cs typeface="Lato"/>
                <a:sym typeface="Lato"/>
              </a:rPr>
              <a:t> can return an </a:t>
            </a:r>
            <a:r>
              <a:rPr b="1" lang="en-GB" sz="1550">
                <a:solidFill>
                  <a:srgbClr val="9900FF"/>
                </a:solidFill>
                <a:highlight>
                  <a:srgbClr val="FFFFFF"/>
                </a:highlight>
                <a:latin typeface="Lato"/>
                <a:ea typeface="Lato"/>
                <a:cs typeface="Lato"/>
                <a:sym typeface="Lato"/>
              </a:rPr>
              <a:t>action</a:t>
            </a:r>
            <a:r>
              <a:rPr lang="en-GB" sz="1550">
                <a:solidFill>
                  <a:srgbClr val="9900FF"/>
                </a:solidFill>
                <a:highlight>
                  <a:srgbClr val="FFFFFF"/>
                </a:highlight>
                <a:latin typeface="Lato"/>
                <a:ea typeface="Lato"/>
                <a:cs typeface="Lato"/>
                <a:sym typeface="Lato"/>
              </a:rPr>
              <a:t> when invoked but it also has access to the </a:t>
            </a:r>
            <a:r>
              <a:rPr b="1" lang="en-GB" sz="1550">
                <a:solidFill>
                  <a:srgbClr val="9900FF"/>
                </a:solidFill>
                <a:highlight>
                  <a:srgbClr val="FFFFFF"/>
                </a:highlight>
                <a:latin typeface="Lato"/>
                <a:ea typeface="Lato"/>
                <a:cs typeface="Lato"/>
                <a:sym typeface="Lato"/>
              </a:rPr>
              <a:t>Redux store's</a:t>
            </a:r>
            <a:r>
              <a:rPr lang="en-GB" sz="1550">
                <a:solidFill>
                  <a:srgbClr val="9900FF"/>
                </a:solidFill>
                <a:highlight>
                  <a:srgbClr val="FFFFFF"/>
                </a:highlight>
                <a:latin typeface="Lato"/>
                <a:ea typeface="Lato"/>
                <a:cs typeface="Lato"/>
                <a:sym typeface="Lato"/>
              </a:rPr>
              <a:t> </a:t>
            </a:r>
            <a:r>
              <a:rPr lang="en-GB" sz="1305">
                <a:solidFill>
                  <a:srgbClr val="9900FF"/>
                </a:solidFill>
                <a:highlight>
                  <a:srgbClr val="F2F2F2"/>
                </a:highlight>
                <a:latin typeface="Lato"/>
                <a:ea typeface="Lato"/>
                <a:cs typeface="Lato"/>
                <a:sym typeface="Lato"/>
              </a:rPr>
              <a:t>dispatch</a:t>
            </a:r>
            <a:r>
              <a:rPr lang="en-GB" sz="1550">
                <a:solidFill>
                  <a:srgbClr val="9900FF"/>
                </a:solidFill>
                <a:highlight>
                  <a:srgbClr val="FFFFFF"/>
                </a:highlight>
                <a:latin typeface="Lato"/>
                <a:ea typeface="Lato"/>
                <a:cs typeface="Lato"/>
                <a:sym typeface="Lato"/>
              </a:rPr>
              <a:t> function, meaning it can also </a:t>
            </a:r>
            <a:r>
              <a:rPr b="1" lang="en-GB" sz="1550">
                <a:solidFill>
                  <a:srgbClr val="9900FF"/>
                </a:solidFill>
                <a:highlight>
                  <a:srgbClr val="FFFFFF"/>
                </a:highlight>
                <a:latin typeface="Lato"/>
                <a:ea typeface="Lato"/>
                <a:cs typeface="Lato"/>
                <a:sym typeface="Lato"/>
              </a:rPr>
              <a:t>dispatch</a:t>
            </a:r>
            <a:r>
              <a:rPr lang="en-GB" sz="1550">
                <a:solidFill>
                  <a:srgbClr val="9900FF"/>
                </a:solidFill>
                <a:highlight>
                  <a:srgbClr val="FFFFFF"/>
                </a:highlight>
                <a:latin typeface="Lato"/>
                <a:ea typeface="Lato"/>
                <a:cs typeface="Lato"/>
                <a:sym typeface="Lato"/>
              </a:rPr>
              <a:t> other </a:t>
            </a:r>
            <a:r>
              <a:rPr b="1" lang="en-GB" sz="1550">
                <a:solidFill>
                  <a:srgbClr val="9900FF"/>
                </a:solidFill>
                <a:highlight>
                  <a:srgbClr val="FFFFFF"/>
                </a:highlight>
                <a:latin typeface="Lato"/>
                <a:ea typeface="Lato"/>
                <a:cs typeface="Lato"/>
                <a:sym typeface="Lato"/>
              </a:rPr>
              <a:t>actions</a:t>
            </a:r>
            <a:r>
              <a:rPr lang="en-GB" sz="1550">
                <a:solidFill>
                  <a:srgbClr val="9900FF"/>
                </a:solidFill>
                <a:highlight>
                  <a:srgbClr val="FFFFFF"/>
                </a:highlight>
                <a:latin typeface="Lato"/>
                <a:ea typeface="Lato"/>
                <a:cs typeface="Lato"/>
                <a:sym typeface="Lato"/>
              </a:rPr>
              <a:t>. Typically, API calls are invoked inside these </a:t>
            </a:r>
            <a:r>
              <a:rPr b="1" lang="en-GB" sz="1550">
                <a:solidFill>
                  <a:srgbClr val="9900FF"/>
                </a:solidFill>
                <a:highlight>
                  <a:srgbClr val="FFFFFF"/>
                </a:highlight>
                <a:latin typeface="Lato"/>
                <a:ea typeface="Lato"/>
                <a:cs typeface="Lato"/>
                <a:sym typeface="Lato"/>
              </a:rPr>
              <a:t>thunks</a:t>
            </a:r>
            <a:r>
              <a:rPr lang="en-GB" sz="1550">
                <a:solidFill>
                  <a:srgbClr val="9900FF"/>
                </a:solidFill>
                <a:highlight>
                  <a:srgbClr val="FFFFFF"/>
                </a:highlight>
                <a:latin typeface="Lato"/>
                <a:ea typeface="Lato"/>
                <a:cs typeface="Lato"/>
                <a:sym typeface="Lato"/>
              </a:rPr>
              <a:t> and different </a:t>
            </a:r>
            <a:r>
              <a:rPr b="1" lang="en-GB" sz="1550">
                <a:solidFill>
                  <a:srgbClr val="9900FF"/>
                </a:solidFill>
                <a:highlight>
                  <a:srgbClr val="FFFFFF"/>
                </a:highlight>
                <a:latin typeface="Lato"/>
                <a:ea typeface="Lato"/>
                <a:cs typeface="Lato"/>
                <a:sym typeface="Lato"/>
              </a:rPr>
              <a:t>actions</a:t>
            </a:r>
            <a:r>
              <a:rPr lang="en-GB" sz="1550">
                <a:solidFill>
                  <a:srgbClr val="9900FF"/>
                </a:solidFill>
                <a:highlight>
                  <a:srgbClr val="FFFFFF"/>
                </a:highlight>
                <a:latin typeface="Lato"/>
                <a:ea typeface="Lato"/>
                <a:cs typeface="Lato"/>
                <a:sym typeface="Lato"/>
              </a:rPr>
              <a:t> are </a:t>
            </a:r>
            <a:r>
              <a:rPr b="1" lang="en-GB" sz="1550">
                <a:solidFill>
                  <a:srgbClr val="9900FF"/>
                </a:solidFill>
                <a:highlight>
                  <a:srgbClr val="FFFFFF"/>
                </a:highlight>
                <a:latin typeface="Lato"/>
                <a:ea typeface="Lato"/>
                <a:cs typeface="Lato"/>
                <a:sym typeface="Lato"/>
              </a:rPr>
              <a:t>dispatched</a:t>
            </a:r>
            <a:r>
              <a:rPr lang="en-GB" sz="1550">
                <a:solidFill>
                  <a:srgbClr val="9900FF"/>
                </a:solidFill>
                <a:highlight>
                  <a:srgbClr val="FFFFFF"/>
                </a:highlight>
                <a:latin typeface="Lato"/>
                <a:ea typeface="Lato"/>
                <a:cs typeface="Lato"/>
                <a:sym typeface="Lato"/>
              </a:rPr>
              <a:t> depending on these API responses.For example, below are two </a:t>
            </a:r>
            <a:r>
              <a:rPr b="1" lang="en-GB" sz="1550">
                <a:solidFill>
                  <a:srgbClr val="9900FF"/>
                </a:solidFill>
                <a:highlight>
                  <a:srgbClr val="FFFFFF"/>
                </a:highlight>
                <a:latin typeface="Lato"/>
                <a:ea typeface="Lato"/>
                <a:cs typeface="Lato"/>
                <a:sym typeface="Lato"/>
              </a:rPr>
              <a:t>action creators</a:t>
            </a:r>
            <a:r>
              <a:rPr lang="en-GB" sz="1550">
                <a:solidFill>
                  <a:srgbClr val="9900FF"/>
                </a:solidFill>
                <a:highlight>
                  <a:srgbClr val="FFFFFF"/>
                </a:highlight>
                <a:latin typeface="Lato"/>
                <a:ea typeface="Lato"/>
                <a:cs typeface="Lato"/>
                <a:sym typeface="Lato"/>
              </a:rPr>
              <a:t>, the first returns a plain </a:t>
            </a:r>
            <a:r>
              <a:rPr b="1" lang="en-GB" sz="1550">
                <a:solidFill>
                  <a:srgbClr val="9900FF"/>
                </a:solidFill>
                <a:highlight>
                  <a:srgbClr val="FFFFFF"/>
                </a:highlight>
                <a:latin typeface="Lato"/>
                <a:ea typeface="Lato"/>
                <a:cs typeface="Lato"/>
                <a:sym typeface="Lato"/>
              </a:rPr>
              <a:t>redux action</a:t>
            </a:r>
            <a:r>
              <a:rPr i="1" lang="en-GB" sz="1550">
                <a:solidFill>
                  <a:srgbClr val="9900FF"/>
                </a:solidFill>
                <a:highlight>
                  <a:srgbClr val="FFFFFF"/>
                </a:highlight>
                <a:latin typeface="Lato"/>
                <a:ea typeface="Lato"/>
                <a:cs typeface="Lato"/>
                <a:sym typeface="Lato"/>
              </a:rPr>
              <a:t>. </a:t>
            </a:r>
            <a:r>
              <a:rPr lang="en-GB" sz="1550">
                <a:solidFill>
                  <a:srgbClr val="9900FF"/>
                </a:solidFill>
                <a:highlight>
                  <a:srgbClr val="FFFFFF"/>
                </a:highlight>
                <a:latin typeface="Lato"/>
                <a:ea typeface="Lato"/>
                <a:cs typeface="Lato"/>
                <a:sym typeface="Lato"/>
              </a:rPr>
              <a:t>The second returns a </a:t>
            </a:r>
            <a:r>
              <a:rPr b="1" lang="en-GB" sz="1550">
                <a:solidFill>
                  <a:srgbClr val="9900FF"/>
                </a:solidFill>
                <a:highlight>
                  <a:srgbClr val="FFFFFF"/>
                </a:highlight>
                <a:latin typeface="Lato"/>
                <a:ea typeface="Lato"/>
                <a:cs typeface="Lato"/>
                <a:sym typeface="Lato"/>
              </a:rPr>
              <a:t>thunk</a:t>
            </a:r>
            <a:r>
              <a:rPr lang="en-GB" sz="1550">
                <a:solidFill>
                  <a:srgbClr val="9900FF"/>
                </a:solidFill>
                <a:highlight>
                  <a:srgbClr val="FFFFFF"/>
                </a:highlight>
                <a:latin typeface="Lato"/>
                <a:ea typeface="Lato"/>
                <a:cs typeface="Lato"/>
                <a:sym typeface="Lato"/>
              </a:rPr>
              <a:t>, thanks to </a:t>
            </a:r>
            <a:r>
              <a:rPr lang="en-GB" sz="1305">
                <a:solidFill>
                  <a:srgbClr val="9900FF"/>
                </a:solidFill>
                <a:highlight>
                  <a:srgbClr val="F2F2F2"/>
                </a:highlight>
                <a:latin typeface="Lato"/>
                <a:ea typeface="Lato"/>
                <a:cs typeface="Lato"/>
                <a:sym typeface="Lato"/>
              </a:rPr>
              <a:t>redux-thunk</a:t>
            </a:r>
            <a:r>
              <a:rPr lang="en-GB" sz="1550">
                <a:solidFill>
                  <a:srgbClr val="9900FF"/>
                </a:solidFill>
                <a:highlight>
                  <a:srgbClr val="FFFFFF"/>
                </a:highlight>
                <a:latin typeface="Lato"/>
                <a:ea typeface="Lato"/>
                <a:cs typeface="Lato"/>
                <a:sym typeface="Lato"/>
              </a:rPr>
              <a:t> .</a:t>
            </a:r>
            <a:endParaRPr sz="1550">
              <a:solidFill>
                <a:srgbClr val="9900FF"/>
              </a:solidFill>
              <a:highlight>
                <a:srgbClr val="FFFFFF"/>
              </a:highlight>
              <a:latin typeface="Lato"/>
              <a:ea typeface="Lato"/>
              <a:cs typeface="Lato"/>
              <a:sym typeface="Lato"/>
            </a:endParaRPr>
          </a:p>
          <a:p>
            <a:pPr indent="0" lvl="0" marL="0" rtl="0" algn="l">
              <a:spcBef>
                <a:spcPts val="0"/>
              </a:spcBef>
              <a:spcAft>
                <a:spcPts val="1200"/>
              </a:spcAft>
              <a:buSzPts val="770"/>
              <a:buNone/>
            </a:pPr>
            <a:r>
              <a:t/>
            </a:r>
            <a:endParaRPr sz="1560">
              <a:solidFill>
                <a:srgbClr val="9900FF"/>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solidFill>
                  <a:srgbClr val="9900FF"/>
                </a:solidFill>
                <a:latin typeface="Lato"/>
                <a:ea typeface="Lato"/>
                <a:cs typeface="Lato"/>
                <a:sym typeface="Lato"/>
              </a:rPr>
              <a:t>Agenda</a:t>
            </a:r>
            <a:endParaRPr>
              <a:solidFill>
                <a:srgbClr val="9900FF"/>
              </a:solidFill>
              <a:latin typeface="Lato"/>
              <a:ea typeface="Lato"/>
              <a:cs typeface="Lato"/>
              <a:sym typeface="Lato"/>
            </a:endParaRPr>
          </a:p>
        </p:txBody>
      </p:sp>
      <p:sp>
        <p:nvSpPr>
          <p:cNvPr id="60" name="Google Shape;60;p14"/>
          <p:cNvSpPr txBox="1"/>
          <p:nvPr>
            <p:ph idx="1" type="body"/>
          </p:nvPr>
        </p:nvSpPr>
        <p:spPr>
          <a:xfrm>
            <a:off x="204475" y="1152475"/>
            <a:ext cx="8627700" cy="3778800"/>
          </a:xfrm>
          <a:prstGeom prst="rect">
            <a:avLst/>
          </a:prstGeom>
        </p:spPr>
        <p:txBody>
          <a:bodyPr anchorCtr="0" anchor="t" bIns="91425" lIns="91425" spcFirstLastPara="1" rIns="91425" wrap="square" tIns="91425">
            <a:normAutofit lnSpcReduction="20000"/>
          </a:bodyPr>
          <a:lstStyle/>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Use of React Redux</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Redux Architecture</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Redux Installation</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Redux Concepts </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Data Flow</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Redux State</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Hands-on exercises</a:t>
            </a:r>
            <a:endParaRPr sz="1200">
              <a:solidFill>
                <a:srgbClr val="9900FF"/>
              </a:solidFill>
              <a:latin typeface="Lato"/>
              <a:ea typeface="Lato"/>
              <a:cs typeface="Lato"/>
              <a:sym typeface="Lato"/>
            </a:endParaRPr>
          </a:p>
          <a:p>
            <a:pPr indent="0" lvl="0" marL="0" rtl="0" algn="l">
              <a:lnSpc>
                <a:spcPct val="107000"/>
              </a:lnSpc>
              <a:spcBef>
                <a:spcPts val="0"/>
              </a:spcBef>
              <a:spcAft>
                <a:spcPts val="0"/>
              </a:spcAft>
              <a:buClr>
                <a:schemeClr val="dk1"/>
              </a:buClr>
              <a:buSzPts val="1200"/>
              <a:buFont typeface="Play"/>
              <a:buNone/>
            </a:pPr>
            <a:r>
              <a:rPr lang="en-GB" sz="1200">
                <a:solidFill>
                  <a:srgbClr val="9900FF"/>
                </a:solidFill>
                <a:latin typeface="Lato"/>
                <a:ea typeface="Lato"/>
                <a:cs typeface="Lato"/>
                <a:sym typeface="Lato"/>
              </a:rPr>
              <a:t> </a:t>
            </a:r>
            <a:endParaRPr sz="1200">
              <a:solidFill>
                <a:srgbClr val="9900FF"/>
              </a:solidFill>
              <a:latin typeface="Lato"/>
              <a:ea typeface="Lato"/>
              <a:cs typeface="Lato"/>
              <a:sym typeface="Lato"/>
            </a:endParaRPr>
          </a:p>
          <a:p>
            <a:pPr indent="0" lvl="0" marL="0" rtl="0" algn="l">
              <a:lnSpc>
                <a:spcPct val="107000"/>
              </a:lnSpc>
              <a:spcBef>
                <a:spcPts val="0"/>
              </a:spcBef>
              <a:spcAft>
                <a:spcPts val="0"/>
              </a:spcAft>
              <a:buClr>
                <a:schemeClr val="dk1"/>
              </a:buClr>
              <a:buSzPts val="1200"/>
              <a:buFont typeface="Play"/>
              <a:buNone/>
            </a:pPr>
            <a:r>
              <a:rPr b="1" lang="en-GB" sz="1200">
                <a:solidFill>
                  <a:srgbClr val="9900FF"/>
                </a:solidFill>
                <a:latin typeface="Lato"/>
                <a:ea typeface="Lato"/>
                <a:cs typeface="Lato"/>
                <a:sym typeface="Lato"/>
              </a:rPr>
              <a:t>Day 27:  Redux Integration</a:t>
            </a:r>
            <a:endParaRPr sz="1200">
              <a:solidFill>
                <a:srgbClr val="9900FF"/>
              </a:solidFill>
              <a:latin typeface="Lato"/>
              <a:ea typeface="Lato"/>
              <a:cs typeface="Lato"/>
              <a:sym typeface="Lato"/>
            </a:endParaRPr>
          </a:p>
          <a:p>
            <a:pPr indent="-266700" lvl="0" marL="342900" rtl="0" algn="l">
              <a:lnSpc>
                <a:spcPct val="107000"/>
              </a:lnSpc>
              <a:spcBef>
                <a:spcPts val="0"/>
              </a:spcBef>
              <a:spcAft>
                <a:spcPts val="0"/>
              </a:spcAft>
              <a:buClr>
                <a:schemeClr val="dk1"/>
              </a:buClr>
              <a:buSzPts val="1200"/>
              <a:buFont typeface="Noto Sans Symbols"/>
              <a:buNone/>
            </a:pPr>
            <a:r>
              <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Integrating Redux with a UI</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Async Logic and Data Fetching</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Standard Redux Patterns</a:t>
            </a:r>
            <a:endParaRPr sz="1200">
              <a:solidFill>
                <a:srgbClr val="9900FF"/>
              </a:solidFill>
              <a:latin typeface="Lato"/>
              <a:ea typeface="Lato"/>
              <a:cs typeface="Lato"/>
              <a:sym typeface="Lato"/>
            </a:endParaRPr>
          </a:p>
          <a:p>
            <a:pPr indent="0" lvl="0" marL="0" rtl="0" algn="l">
              <a:lnSpc>
                <a:spcPct val="107000"/>
              </a:lnSpc>
              <a:spcBef>
                <a:spcPts val="0"/>
              </a:spcBef>
              <a:spcAft>
                <a:spcPts val="0"/>
              </a:spcAft>
              <a:buClr>
                <a:schemeClr val="dk1"/>
              </a:buClr>
              <a:buSzPts val="1200"/>
              <a:buFont typeface="Play"/>
              <a:buNone/>
            </a:pPr>
            <a:r>
              <a:rPr lang="en-GB" sz="1200">
                <a:solidFill>
                  <a:srgbClr val="9900FF"/>
                </a:solidFill>
                <a:latin typeface="Lato"/>
                <a:ea typeface="Lato"/>
                <a:cs typeface="Lato"/>
                <a:sym typeface="Lato"/>
              </a:rPr>
              <a:t> </a:t>
            </a:r>
            <a:endParaRPr sz="1200">
              <a:solidFill>
                <a:srgbClr val="9900FF"/>
              </a:solidFill>
              <a:latin typeface="Lato"/>
              <a:ea typeface="Lato"/>
              <a:cs typeface="Lato"/>
              <a:sym typeface="Lato"/>
            </a:endParaRPr>
          </a:p>
          <a:p>
            <a:pPr indent="0" lvl="0" marL="0" rtl="0" algn="l">
              <a:lnSpc>
                <a:spcPct val="107000"/>
              </a:lnSpc>
              <a:spcBef>
                <a:spcPts val="0"/>
              </a:spcBef>
              <a:spcAft>
                <a:spcPts val="0"/>
              </a:spcAft>
              <a:buClr>
                <a:schemeClr val="dk1"/>
              </a:buClr>
              <a:buSzPts val="1200"/>
              <a:buFont typeface="Play"/>
              <a:buNone/>
            </a:pPr>
            <a:r>
              <a:rPr b="1" lang="en-GB" sz="1200">
                <a:solidFill>
                  <a:srgbClr val="9900FF"/>
                </a:solidFill>
                <a:highlight>
                  <a:srgbClr val="D9BC9E"/>
                </a:highlight>
                <a:latin typeface="Lato"/>
                <a:ea typeface="Lato"/>
                <a:cs typeface="Lato"/>
                <a:sym typeface="Lato"/>
              </a:rPr>
              <a:t>Day 28: Moder Redux</a:t>
            </a:r>
            <a:endParaRPr b="1" sz="1200">
              <a:solidFill>
                <a:srgbClr val="9900FF"/>
              </a:solidFill>
              <a:highlight>
                <a:srgbClr val="D9BC9E"/>
              </a:highlight>
              <a:latin typeface="Lato"/>
              <a:ea typeface="Lato"/>
              <a:cs typeface="Lato"/>
              <a:sym typeface="Lato"/>
            </a:endParaRPr>
          </a:p>
          <a:p>
            <a:pPr indent="-266700" lvl="0" marL="342900" rtl="0" algn="l">
              <a:lnSpc>
                <a:spcPct val="107000"/>
              </a:lnSpc>
              <a:spcBef>
                <a:spcPts val="0"/>
              </a:spcBef>
              <a:spcAft>
                <a:spcPts val="0"/>
              </a:spcAft>
              <a:buClr>
                <a:schemeClr val="dk1"/>
              </a:buClr>
              <a:buSzPts val="1200"/>
              <a:buFont typeface="Noto Sans Symbols"/>
              <a:buNone/>
            </a:pPr>
            <a:r>
              <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Modern Redux with redux toolkit</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Redux middleware</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Redux thunk</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createSlice</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UseReducer</a:t>
            </a:r>
            <a:endParaRPr sz="1200">
              <a:solidFill>
                <a:srgbClr val="9900FF"/>
              </a:solidFill>
              <a:latin typeface="Lato"/>
              <a:ea typeface="Lato"/>
              <a:cs typeface="Lato"/>
              <a:sym typeface="Lato"/>
            </a:endParaRPr>
          </a:p>
          <a:p>
            <a:pPr indent="-342900" lvl="0" marL="342900" rtl="0" algn="l">
              <a:lnSpc>
                <a:spcPct val="107000"/>
              </a:lnSpc>
              <a:spcBef>
                <a:spcPts val="0"/>
              </a:spcBef>
              <a:spcAft>
                <a:spcPts val="0"/>
              </a:spcAft>
              <a:buClr>
                <a:srgbClr val="9900FF"/>
              </a:buClr>
              <a:buSzPts val="1200"/>
              <a:buFont typeface="Lato"/>
              <a:buChar char="∙"/>
            </a:pPr>
            <a:r>
              <a:rPr lang="en-GB" sz="1200">
                <a:solidFill>
                  <a:srgbClr val="9900FF"/>
                </a:solidFill>
                <a:latin typeface="Lato"/>
                <a:ea typeface="Lato"/>
                <a:cs typeface="Lato"/>
                <a:sym typeface="Lato"/>
              </a:rPr>
              <a:t>Hands-on exercises</a:t>
            </a:r>
            <a:endParaRPr>
              <a:solidFill>
                <a:srgbClr val="9900FF"/>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graphicFrame>
        <p:nvGraphicFramePr>
          <p:cNvPr id="176" name="Google Shape;176;p32"/>
          <p:cNvGraphicFramePr/>
          <p:nvPr/>
        </p:nvGraphicFramePr>
        <p:xfrm>
          <a:off x="304800" y="304800"/>
          <a:ext cx="3000000" cy="3000000"/>
        </p:xfrm>
        <a:graphic>
          <a:graphicData uri="http://schemas.openxmlformats.org/drawingml/2006/table">
            <a:tbl>
              <a:tblPr>
                <a:noFill/>
                <a:tableStyleId>{3CBF006B-95BC-4D26-9CAE-6F7ABC295918}</a:tableStyleId>
              </a:tblPr>
              <a:tblGrid>
                <a:gridCol w="1978500"/>
                <a:gridCol w="6860700"/>
              </a:tblGrid>
              <a:tr h="200025">
                <a:tc>
                  <a:txBody>
                    <a:bodyPr/>
                    <a:lstStyle/>
                    <a:p>
                      <a:pPr indent="0" lvl="0" marL="0" rtl="0" algn="l">
                        <a:lnSpc>
                          <a:spcPct val="166666"/>
                        </a:lnSpc>
                        <a:spcBef>
                          <a:spcPts val="0"/>
                        </a:spcBef>
                        <a:spcAft>
                          <a:spcPts val="0"/>
                        </a:spcAft>
                        <a:buNone/>
                      </a:pPr>
                      <a:r>
                        <a:rPr lang="en-GB" sz="900">
                          <a:solidFill>
                            <a:srgbClr val="6A737D"/>
                          </a:solidFill>
                          <a:latin typeface="Courier New"/>
                          <a:ea typeface="Courier New"/>
                          <a:cs typeface="Courier New"/>
                          <a:sym typeface="Courier New"/>
                        </a:rPr>
                        <a:t>// action creators</a:t>
                      </a:r>
                      <a:endParaRPr sz="900">
                        <a:solidFill>
                          <a:srgbClr val="6A737D"/>
                        </a:solidFill>
                        <a:latin typeface="Courier New"/>
                        <a:ea typeface="Courier New"/>
                        <a:cs typeface="Courier New"/>
                        <a:sym typeface="Courier New"/>
                      </a:endParaRPr>
                    </a:p>
                  </a:txBody>
                  <a:tcPr marT="91425" marB="9525" marR="95250" marL="95250"/>
                </a:tc>
                <a:tc>
                  <a:txBody>
                    <a:bodyPr/>
                    <a:lstStyle/>
                    <a:p>
                      <a:pPr indent="0" lvl="0" marL="0" rtl="0" algn="l">
                        <a:spcBef>
                          <a:spcPts val="0"/>
                        </a:spcBef>
                        <a:spcAft>
                          <a:spcPts val="0"/>
                        </a:spcAft>
                        <a:buNone/>
                      </a:pPr>
                      <a:r>
                        <a:t/>
                      </a:r>
                      <a:endParaRPr/>
                    </a:p>
                  </a:txBody>
                  <a:tcPr marT="91425" marB="91425" marR="91425" marL="91425"/>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spcBef>
                          <a:spcPts val="0"/>
                        </a:spcBef>
                        <a:spcAft>
                          <a:spcPts val="0"/>
                        </a:spcAft>
                        <a:buNone/>
                      </a:pPr>
                      <a:r>
                        <a:t/>
                      </a:r>
                      <a:endParaRPr sz="900">
                        <a:solidFill>
                          <a:srgbClr val="333333"/>
                        </a:solidFill>
                        <a:latin typeface="Courier New"/>
                        <a:ea typeface="Courier New"/>
                        <a:cs typeface="Courier New"/>
                        <a:sym typeface="Courier New"/>
                      </a:endParaRPr>
                    </a:p>
                    <a:p>
                      <a:pPr indent="0" lvl="0" marL="0" rtl="0" algn="l">
                        <a:lnSpc>
                          <a:spcPct val="166666"/>
                        </a:lnSpc>
                        <a:spcBef>
                          <a:spcPts val="0"/>
                        </a:spcBef>
                        <a:spcAft>
                          <a:spcPts val="0"/>
                        </a:spcAft>
                        <a:buNone/>
                      </a:pPr>
                      <a:r>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6A737D"/>
                          </a:solidFill>
                          <a:latin typeface="Courier New"/>
                          <a:ea typeface="Courier New"/>
                          <a:cs typeface="Courier New"/>
                          <a:sym typeface="Courier New"/>
                        </a:rPr>
                        <a:t>// Action Creator returns action</a:t>
                      </a:r>
                      <a:endParaRPr sz="900">
                        <a:solidFill>
                          <a:srgbClr val="6A737D"/>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6F42C1"/>
                          </a:solidFill>
                          <a:latin typeface="Courier New"/>
                          <a:ea typeface="Courier New"/>
                          <a:cs typeface="Courier New"/>
                          <a:sym typeface="Courier New"/>
                        </a:rPr>
                        <a:t>loadUser</a:t>
                      </a:r>
                      <a:r>
                        <a:rPr lang="en-GB" sz="900">
                          <a:solidFill>
                            <a:srgbClr val="333333"/>
                          </a:solidFill>
                          <a:latin typeface="Courier New"/>
                          <a:ea typeface="Courier New"/>
                          <a:cs typeface="Courier New"/>
                          <a:sym typeface="Courier New"/>
                        </a:rPr>
                        <a:t> </a:t>
                      </a:r>
                      <a:r>
                        <a:rPr lang="en-GB" sz="900">
                          <a:solidFill>
                            <a:srgbClr val="005CC5"/>
                          </a:solidFill>
                          <a:latin typeface="Courier New"/>
                          <a:ea typeface="Courier New"/>
                          <a:cs typeface="Courier New"/>
                          <a:sym typeface="Courier New"/>
                        </a:rPr>
                        <a:t>=</a:t>
                      </a:r>
                      <a:r>
                        <a:rPr lang="en-GB" sz="900">
                          <a:solidFill>
                            <a:srgbClr val="333333"/>
                          </a:solidFill>
                          <a:latin typeface="Courier New"/>
                          <a:ea typeface="Courier New"/>
                          <a:cs typeface="Courier New"/>
                          <a:sym typeface="Courier New"/>
                        </a:rPr>
                        <a:t> (userData) </a:t>
                      </a:r>
                      <a:r>
                        <a:rPr lang="en-GB" sz="900">
                          <a:solidFill>
                            <a:srgbClr val="005CC5"/>
                          </a:solidFill>
                          <a:latin typeface="Courier New"/>
                          <a:ea typeface="Courier New"/>
                          <a:cs typeface="Courier New"/>
                          <a:sym typeface="Courier New"/>
                        </a:rPr>
                        <a:t>=&gt;</a:t>
                      </a:r>
                      <a:r>
                        <a:rPr lang="en-GB" sz="900">
                          <a:solidFill>
                            <a:srgbClr val="333333"/>
                          </a:solidFill>
                          <a:latin typeface="Courier New"/>
                          <a:ea typeface="Courier New"/>
                          <a:cs typeface="Courier New"/>
                          <a:sym typeface="Courier New"/>
                        </a:rPr>
                        <a:t>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 </a:t>
                      </a:r>
                      <a:r>
                        <a:rPr lang="en-GB" sz="900">
                          <a:solidFill>
                            <a:srgbClr val="005CC5"/>
                          </a:solidFill>
                          <a:latin typeface="Courier New"/>
                          <a:ea typeface="Courier New"/>
                          <a:cs typeface="Courier New"/>
                          <a:sym typeface="Courier New"/>
                        </a:rPr>
                        <a:t>type</a:t>
                      </a:r>
                      <a:r>
                        <a:rPr lang="en-GB" sz="900">
                          <a:solidFill>
                            <a:srgbClr val="333333"/>
                          </a:solidFill>
                          <a:latin typeface="Courier New"/>
                          <a:ea typeface="Courier New"/>
                          <a:cs typeface="Courier New"/>
                          <a:sym typeface="Courier New"/>
                        </a:rPr>
                        <a:t>: </a:t>
                      </a:r>
                      <a:r>
                        <a:rPr lang="en-GB" sz="900">
                          <a:solidFill>
                            <a:srgbClr val="032F62"/>
                          </a:solidFill>
                          <a:latin typeface="Courier New"/>
                          <a:ea typeface="Courier New"/>
                          <a:cs typeface="Courier New"/>
                          <a:sym typeface="Courier New"/>
                        </a:rPr>
                        <a:t>"LOAD_USER_DATA"</a:t>
                      </a:r>
                      <a:r>
                        <a:rPr lang="en-GB" sz="900">
                          <a:solidFill>
                            <a:srgbClr val="333333"/>
                          </a:solidFill>
                          <a:latin typeface="Courier New"/>
                          <a:ea typeface="Courier New"/>
                          <a:cs typeface="Courier New"/>
                          <a:sym typeface="Courier New"/>
                        </a:rPr>
                        <a:t>, userData</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6A737D"/>
                          </a:solidFill>
                          <a:latin typeface="Courier New"/>
                          <a:ea typeface="Courier New"/>
                          <a:cs typeface="Courier New"/>
                          <a:sym typeface="Courier New"/>
                        </a:rPr>
                        <a:t>/*</a:t>
                      </a:r>
                      <a:endParaRPr sz="900">
                        <a:solidFill>
                          <a:srgbClr val="6A737D"/>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6A737D"/>
                          </a:solidFill>
                          <a:latin typeface="Courier New"/>
                          <a:ea typeface="Courier New"/>
                          <a:cs typeface="Courier New"/>
                          <a:sym typeface="Courier New"/>
                        </a:rPr>
                        <a:t> Action Creator which returns function which dispatches other actions</a:t>
                      </a:r>
                      <a:endParaRPr sz="900">
                        <a:solidFill>
                          <a:srgbClr val="6A737D"/>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6A737D"/>
                          </a:solidFill>
                          <a:latin typeface="Courier New"/>
                          <a:ea typeface="Courier New"/>
                          <a:cs typeface="Courier New"/>
                          <a:sym typeface="Courier New"/>
                        </a:rPr>
                        <a:t>*/</a:t>
                      </a:r>
                      <a:endParaRPr sz="900">
                        <a:solidFill>
                          <a:srgbClr val="6A737D"/>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6F42C1"/>
                          </a:solidFill>
                          <a:latin typeface="Courier New"/>
                          <a:ea typeface="Courier New"/>
                          <a:cs typeface="Courier New"/>
                          <a:sym typeface="Courier New"/>
                        </a:rPr>
                        <a:t>fetchUser</a:t>
                      </a:r>
                      <a:r>
                        <a:rPr lang="en-GB" sz="900">
                          <a:solidFill>
                            <a:srgbClr val="333333"/>
                          </a:solidFill>
                          <a:latin typeface="Courier New"/>
                          <a:ea typeface="Courier New"/>
                          <a:cs typeface="Courier New"/>
                          <a:sym typeface="Courier New"/>
                        </a:rPr>
                        <a:t> </a:t>
                      </a:r>
                      <a:r>
                        <a:rPr lang="en-GB" sz="900">
                          <a:solidFill>
                            <a:srgbClr val="005CC5"/>
                          </a:solidFill>
                          <a:latin typeface="Courier New"/>
                          <a:ea typeface="Courier New"/>
                          <a:cs typeface="Courier New"/>
                          <a:sym typeface="Courier New"/>
                        </a:rPr>
                        <a:t>=</a:t>
                      </a:r>
                      <a:r>
                        <a:rPr lang="en-GB" sz="900">
                          <a:solidFill>
                            <a:srgbClr val="333333"/>
                          </a:solidFill>
                          <a:latin typeface="Courier New"/>
                          <a:ea typeface="Courier New"/>
                          <a:cs typeface="Courier New"/>
                          <a:sym typeface="Courier New"/>
                        </a:rPr>
                        <a:t> (usersUrl) </a:t>
                      </a:r>
                      <a:r>
                        <a:rPr lang="en-GB" sz="900">
                          <a:solidFill>
                            <a:srgbClr val="005CC5"/>
                          </a:solidFill>
                          <a:latin typeface="Courier New"/>
                          <a:ea typeface="Courier New"/>
                          <a:cs typeface="Courier New"/>
                          <a:sym typeface="Courier New"/>
                        </a:rPr>
                        <a:t>=&gt;</a:t>
                      </a:r>
                      <a:r>
                        <a:rPr lang="en-GB" sz="900">
                          <a:solidFill>
                            <a:srgbClr val="333333"/>
                          </a:solidFill>
                          <a:latin typeface="Courier New"/>
                          <a:ea typeface="Courier New"/>
                          <a:cs typeface="Courier New"/>
                          <a:sym typeface="Courier New"/>
                        </a:rPr>
                        <a:t> (dispatch) </a:t>
                      </a:r>
                      <a:r>
                        <a:rPr lang="en-GB" sz="900">
                          <a:solidFill>
                            <a:srgbClr val="005CC5"/>
                          </a:solidFill>
                          <a:latin typeface="Courier New"/>
                          <a:ea typeface="Courier New"/>
                          <a:cs typeface="Courier New"/>
                          <a:sym typeface="Courier New"/>
                        </a:rPr>
                        <a:t>=&gt;</a:t>
                      </a:r>
                      <a:r>
                        <a:rPr lang="en-GB" sz="900">
                          <a:solidFill>
                            <a:srgbClr val="333333"/>
                          </a:solidFill>
                          <a:latin typeface="Courier New"/>
                          <a:ea typeface="Courier New"/>
                          <a:cs typeface="Courier New"/>
                          <a:sym typeface="Courier New"/>
                        </a:rPr>
                        <a:t>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 dispatch({ </a:t>
                      </a:r>
                      <a:r>
                        <a:rPr lang="en-GB" sz="900">
                          <a:solidFill>
                            <a:srgbClr val="005CC5"/>
                          </a:solidFill>
                          <a:latin typeface="Courier New"/>
                          <a:ea typeface="Courier New"/>
                          <a:cs typeface="Courier New"/>
                          <a:sym typeface="Courier New"/>
                        </a:rPr>
                        <a:t>type</a:t>
                      </a:r>
                      <a:r>
                        <a:rPr lang="en-GB" sz="900">
                          <a:solidFill>
                            <a:srgbClr val="333333"/>
                          </a:solidFill>
                          <a:latin typeface="Courier New"/>
                          <a:ea typeface="Courier New"/>
                          <a:cs typeface="Courier New"/>
                          <a:sym typeface="Courier New"/>
                        </a:rPr>
                        <a:t>: </a:t>
                      </a:r>
                      <a:r>
                        <a:rPr lang="en-GB" sz="900">
                          <a:solidFill>
                            <a:srgbClr val="032F62"/>
                          </a:solidFill>
                          <a:latin typeface="Courier New"/>
                          <a:ea typeface="Courier New"/>
                          <a:cs typeface="Courier New"/>
                          <a:sym typeface="Courier New"/>
                        </a:rPr>
                        <a:t>"DISPLAY_LOADING_SCREEN"</a:t>
                      </a:r>
                      <a:r>
                        <a:rPr lang="en-GB" sz="900">
                          <a:solidFill>
                            <a:srgbClr val="333333"/>
                          </a:solidFill>
                          <a:latin typeface="Courier New"/>
                          <a:ea typeface="Courier New"/>
                          <a:cs typeface="Courier New"/>
                          <a:sym typeface="Courier New"/>
                        </a:rPr>
                        <a:t>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spcBef>
                          <a:spcPts val="0"/>
                        </a:spcBef>
                        <a:spcAft>
                          <a:spcPts val="0"/>
                        </a:spcAft>
                        <a:buNone/>
                      </a:pPr>
                      <a:r>
                        <a:rPr lang="en-GB" sz="900">
                          <a:solidFill>
                            <a:srgbClr val="333333"/>
                          </a:solidFill>
                          <a:latin typeface="Courier New"/>
                          <a:ea typeface="Courier New"/>
                          <a:cs typeface="Courier New"/>
                          <a:sym typeface="Courier New"/>
                        </a:rPr>
                        <a:t> </a:t>
                      </a:r>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 </a:t>
                      </a:r>
                      <a:r>
                        <a:rPr lang="en-GB" sz="900">
                          <a:solidFill>
                            <a:srgbClr val="D73A49"/>
                          </a:solidFill>
                          <a:latin typeface="Courier New"/>
                          <a:ea typeface="Courier New"/>
                          <a:cs typeface="Courier New"/>
                          <a:sym typeface="Courier New"/>
                        </a:rPr>
                        <a:t>return</a:t>
                      </a:r>
                      <a:r>
                        <a:rPr lang="en-GB" sz="900">
                          <a:solidFill>
                            <a:srgbClr val="333333"/>
                          </a:solidFill>
                          <a:latin typeface="Courier New"/>
                          <a:ea typeface="Courier New"/>
                          <a:cs typeface="Courier New"/>
                          <a:sym typeface="Courier New"/>
                        </a:rPr>
                        <a:t> </a:t>
                      </a:r>
                      <a:r>
                        <a:rPr lang="en-GB" sz="900">
                          <a:solidFill>
                            <a:srgbClr val="6F42C1"/>
                          </a:solidFill>
                          <a:latin typeface="Courier New"/>
                          <a:ea typeface="Courier New"/>
                          <a:cs typeface="Courier New"/>
                          <a:sym typeface="Courier New"/>
                        </a:rPr>
                        <a:t>fetch</a:t>
                      </a:r>
                      <a:r>
                        <a:rPr lang="en-GB" sz="900">
                          <a:solidFill>
                            <a:srgbClr val="333333"/>
                          </a:solidFill>
                          <a:latin typeface="Courier New"/>
                          <a:ea typeface="Courier New"/>
                          <a:cs typeface="Courier New"/>
                          <a:sym typeface="Courier New"/>
                        </a:rPr>
                        <a:t>(usersUrl)</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   .</a:t>
                      </a:r>
                      <a:r>
                        <a:rPr lang="en-GB" sz="900">
                          <a:solidFill>
                            <a:srgbClr val="6F42C1"/>
                          </a:solidFill>
                          <a:latin typeface="Courier New"/>
                          <a:ea typeface="Courier New"/>
                          <a:cs typeface="Courier New"/>
                          <a:sym typeface="Courier New"/>
                        </a:rPr>
                        <a:t>then</a:t>
                      </a:r>
                      <a:r>
                        <a:rPr lang="en-GB" sz="900">
                          <a:solidFill>
                            <a:srgbClr val="333333"/>
                          </a:solidFill>
                          <a:latin typeface="Courier New"/>
                          <a:ea typeface="Courier New"/>
                          <a:cs typeface="Courier New"/>
                          <a:sym typeface="Courier New"/>
                        </a:rPr>
                        <a:t>(response </a:t>
                      </a:r>
                      <a:r>
                        <a:rPr lang="en-GB" sz="900">
                          <a:solidFill>
                            <a:srgbClr val="005CC5"/>
                          </a:solidFill>
                          <a:latin typeface="Courier New"/>
                          <a:ea typeface="Courier New"/>
                          <a:cs typeface="Courier New"/>
                          <a:sym typeface="Courier New"/>
                        </a:rPr>
                        <a:t>=&gt;</a:t>
                      </a:r>
                      <a:r>
                        <a:rPr lang="en-GB" sz="900">
                          <a:solidFill>
                            <a:srgbClr val="333333"/>
                          </a:solidFill>
                          <a:latin typeface="Courier New"/>
                          <a:ea typeface="Courier New"/>
                          <a:cs typeface="Courier New"/>
                          <a:sym typeface="Courier New"/>
                        </a:rPr>
                        <a:t> response.</a:t>
                      </a:r>
                      <a:r>
                        <a:rPr lang="en-GB" sz="900">
                          <a:solidFill>
                            <a:srgbClr val="6F42C1"/>
                          </a:solidFill>
                          <a:latin typeface="Courier New"/>
                          <a:ea typeface="Courier New"/>
                          <a:cs typeface="Courier New"/>
                          <a:sym typeface="Courier New"/>
                        </a:rPr>
                        <a:t>json</a:t>
                      </a:r>
                      <a:r>
                        <a:rPr lang="en-GB" sz="900">
                          <a:solidFill>
                            <a:srgbClr val="333333"/>
                          </a:solidFill>
                          <a:latin typeface="Courier New"/>
                          <a:ea typeface="Courier New"/>
                          <a:cs typeface="Courier New"/>
                          <a:sym typeface="Courier New"/>
                        </a:rPr>
                        <a:t>())</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   .</a:t>
                      </a:r>
                      <a:r>
                        <a:rPr lang="en-GB" sz="900">
                          <a:solidFill>
                            <a:srgbClr val="6F42C1"/>
                          </a:solidFill>
                          <a:latin typeface="Courier New"/>
                          <a:ea typeface="Courier New"/>
                          <a:cs typeface="Courier New"/>
                          <a:sym typeface="Courier New"/>
                        </a:rPr>
                        <a:t>then</a:t>
                      </a:r>
                      <a:r>
                        <a:rPr lang="en-GB" sz="900">
                          <a:solidFill>
                            <a:srgbClr val="333333"/>
                          </a:solidFill>
                          <a:latin typeface="Courier New"/>
                          <a:ea typeface="Courier New"/>
                          <a:cs typeface="Courier New"/>
                          <a:sym typeface="Courier New"/>
                        </a:rPr>
                        <a:t>((json) </a:t>
                      </a:r>
                      <a:r>
                        <a:rPr lang="en-GB" sz="900">
                          <a:solidFill>
                            <a:srgbClr val="005CC5"/>
                          </a:solidFill>
                          <a:latin typeface="Courier New"/>
                          <a:ea typeface="Courier New"/>
                          <a:cs typeface="Courier New"/>
                          <a:sym typeface="Courier New"/>
                        </a:rPr>
                        <a:t>=&gt;</a:t>
                      </a:r>
                      <a:r>
                        <a:rPr lang="en-GB" sz="900">
                          <a:solidFill>
                            <a:srgbClr val="333333"/>
                          </a:solidFill>
                          <a:latin typeface="Courier New"/>
                          <a:ea typeface="Courier New"/>
                          <a:cs typeface="Courier New"/>
                          <a:sym typeface="Courier New"/>
                        </a:rPr>
                        <a:t>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     </a:t>
                      </a:r>
                      <a:r>
                        <a:rPr lang="en-GB" sz="900">
                          <a:solidFill>
                            <a:srgbClr val="D73A49"/>
                          </a:solidFill>
                          <a:latin typeface="Courier New"/>
                          <a:ea typeface="Courier New"/>
                          <a:cs typeface="Courier New"/>
                          <a:sym typeface="Courier New"/>
                        </a:rPr>
                        <a:t>if</a:t>
                      </a:r>
                      <a:r>
                        <a:rPr lang="en-GB" sz="900">
                          <a:solidFill>
                            <a:srgbClr val="333333"/>
                          </a:solidFill>
                          <a:latin typeface="Courier New"/>
                          <a:ea typeface="Courier New"/>
                          <a:cs typeface="Courier New"/>
                          <a:sym typeface="Courier New"/>
                        </a:rPr>
                        <a:t> (json.</a:t>
                      </a:r>
                      <a:r>
                        <a:rPr lang="en-GB" sz="900">
                          <a:solidFill>
                            <a:srgbClr val="005CC5"/>
                          </a:solidFill>
                          <a:latin typeface="Courier New"/>
                          <a:ea typeface="Courier New"/>
                          <a:cs typeface="Courier New"/>
                          <a:sym typeface="Courier New"/>
                        </a:rPr>
                        <a:t>success</a:t>
                      </a:r>
                      <a:r>
                        <a:rPr lang="en-GB" sz="900">
                          <a:solidFill>
                            <a:srgbClr val="333333"/>
                          </a:solidFill>
                          <a:latin typeface="Courier New"/>
                          <a:ea typeface="Courier New"/>
                          <a:cs typeface="Courier New"/>
                          <a:sym typeface="Courier New"/>
                        </a:rPr>
                        <a:t>)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       dispatch({ </a:t>
                      </a:r>
                      <a:r>
                        <a:rPr lang="en-GB" sz="900">
                          <a:solidFill>
                            <a:srgbClr val="005CC5"/>
                          </a:solidFill>
                          <a:latin typeface="Courier New"/>
                          <a:ea typeface="Courier New"/>
                          <a:cs typeface="Courier New"/>
                          <a:sym typeface="Courier New"/>
                        </a:rPr>
                        <a:t>type</a:t>
                      </a:r>
                      <a:r>
                        <a:rPr lang="en-GB" sz="900">
                          <a:solidFill>
                            <a:srgbClr val="333333"/>
                          </a:solidFill>
                          <a:latin typeface="Courier New"/>
                          <a:ea typeface="Courier New"/>
                          <a:cs typeface="Courier New"/>
                          <a:sym typeface="Courier New"/>
                        </a:rPr>
                        <a:t>: </a:t>
                      </a:r>
                      <a:r>
                        <a:rPr lang="en-GB" sz="900">
                          <a:solidFill>
                            <a:srgbClr val="032F62"/>
                          </a:solidFill>
                          <a:latin typeface="Courier New"/>
                          <a:ea typeface="Courier New"/>
                          <a:cs typeface="Courier New"/>
                          <a:sym typeface="Courier New"/>
                        </a:rPr>
                        <a:t>"LOAD_USER_DATA"</a:t>
                      </a:r>
                      <a:r>
                        <a:rPr lang="en-GB" sz="900">
                          <a:solidFill>
                            <a:srgbClr val="333333"/>
                          </a:solidFill>
                          <a:latin typeface="Courier New"/>
                          <a:ea typeface="Courier New"/>
                          <a:cs typeface="Courier New"/>
                          <a:sym typeface="Courier New"/>
                        </a:rPr>
                        <a:t>, </a:t>
                      </a:r>
                      <a:r>
                        <a:rPr lang="en-GB" sz="900">
                          <a:solidFill>
                            <a:srgbClr val="005CC5"/>
                          </a:solidFill>
                          <a:latin typeface="Courier New"/>
                          <a:ea typeface="Courier New"/>
                          <a:cs typeface="Courier New"/>
                          <a:sym typeface="Courier New"/>
                        </a:rPr>
                        <a:t>json</a:t>
                      </a:r>
                      <a:r>
                        <a:rPr lang="en-GB" sz="900">
                          <a:solidFill>
                            <a:srgbClr val="333333"/>
                          </a:solidFill>
                          <a:latin typeface="Courier New"/>
                          <a:ea typeface="Courier New"/>
                          <a:cs typeface="Courier New"/>
                          <a:sym typeface="Courier New"/>
                        </a:rPr>
                        <a:t>.userData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     } </a:t>
                      </a:r>
                      <a:r>
                        <a:rPr lang="en-GB" sz="900">
                          <a:solidFill>
                            <a:srgbClr val="D73A49"/>
                          </a:solidFill>
                          <a:latin typeface="Courier New"/>
                          <a:ea typeface="Courier New"/>
                          <a:cs typeface="Courier New"/>
                          <a:sym typeface="Courier New"/>
                        </a:rPr>
                        <a:t>else</a:t>
                      </a:r>
                      <a:r>
                        <a:rPr lang="en-GB" sz="900">
                          <a:solidFill>
                            <a:srgbClr val="333333"/>
                          </a:solidFill>
                          <a:latin typeface="Courier New"/>
                          <a:ea typeface="Courier New"/>
                          <a:cs typeface="Courier New"/>
                          <a:sym typeface="Courier New"/>
                        </a:rPr>
                        <a:t>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       dispatch({ </a:t>
                      </a:r>
                      <a:r>
                        <a:rPr lang="en-GB" sz="900">
                          <a:solidFill>
                            <a:srgbClr val="005CC5"/>
                          </a:solidFill>
                          <a:latin typeface="Courier New"/>
                          <a:ea typeface="Courier New"/>
                          <a:cs typeface="Courier New"/>
                          <a:sym typeface="Courier New"/>
                        </a:rPr>
                        <a:t>type</a:t>
                      </a:r>
                      <a:r>
                        <a:rPr lang="en-GB" sz="900">
                          <a:solidFill>
                            <a:srgbClr val="333333"/>
                          </a:solidFill>
                          <a:latin typeface="Courier New"/>
                          <a:ea typeface="Courier New"/>
                          <a:cs typeface="Courier New"/>
                          <a:sym typeface="Courier New"/>
                        </a:rPr>
                        <a:t>: </a:t>
                      </a:r>
                      <a:r>
                        <a:rPr lang="en-GB" sz="900">
                          <a:solidFill>
                            <a:srgbClr val="032F62"/>
                          </a:solidFill>
                          <a:latin typeface="Courier New"/>
                          <a:ea typeface="Courier New"/>
                          <a:cs typeface="Courier New"/>
                          <a:sym typeface="Courier New"/>
                        </a:rPr>
                        <a:t>"LOAD_USER_FAILED"</a:t>
                      </a:r>
                      <a:r>
                        <a:rPr lang="en-GB" sz="900">
                          <a:solidFill>
                            <a:srgbClr val="333333"/>
                          </a:solidFill>
                          <a:latin typeface="Courier New"/>
                          <a:ea typeface="Courier New"/>
                          <a:cs typeface="Courier New"/>
                          <a:sym typeface="Courier New"/>
                        </a:rPr>
                        <a:t>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   })</a:t>
                      </a:r>
                      <a:endParaRPr sz="900">
                        <a:solidFill>
                          <a:srgbClr val="333333"/>
                        </a:solidFill>
                        <a:latin typeface="Courier New"/>
                        <a:ea typeface="Courier New"/>
                        <a:cs typeface="Courier New"/>
                        <a:sym typeface="Courier New"/>
                      </a:endParaRPr>
                    </a:p>
                  </a:txBody>
                  <a:tcPr marT="9525" marB="9525" marR="95250" marL="95250"/>
                </a:tc>
              </a:tr>
              <a:tr h="209550">
                <a:tc>
                  <a:txBody>
                    <a:bodyPr/>
                    <a:lstStyle/>
                    <a:p>
                      <a:pPr indent="0" lvl="0" marL="0" rtl="0" algn="l">
                        <a:spcBef>
                          <a:spcPts val="0"/>
                        </a:spcBef>
                        <a:spcAft>
                          <a:spcPts val="0"/>
                        </a:spcAft>
                        <a:buNone/>
                      </a:pPr>
                      <a:r>
                        <a:t/>
                      </a:r>
                      <a:endParaRPr/>
                    </a:p>
                  </a:txBody>
                  <a:tcPr marT="9525" marB="9525" marR="95250" marL="95250"/>
                </a:tc>
                <a:tc>
                  <a:txBody>
                    <a:bodyPr/>
                    <a:lstStyle/>
                    <a:p>
                      <a:pPr indent="0" lvl="0" marL="0" rtl="0" algn="l">
                        <a:lnSpc>
                          <a:spcPct val="166666"/>
                        </a:lnSpc>
                        <a:spcBef>
                          <a:spcPts val="0"/>
                        </a:spcBef>
                        <a:spcAft>
                          <a:spcPts val="0"/>
                        </a:spcAft>
                        <a:buNone/>
                      </a:pPr>
                      <a:r>
                        <a:rPr lang="en-GB" sz="900">
                          <a:solidFill>
                            <a:srgbClr val="333333"/>
                          </a:solidFill>
                          <a:latin typeface="Courier New"/>
                          <a:ea typeface="Courier New"/>
                          <a:cs typeface="Courier New"/>
                          <a:sym typeface="Courier New"/>
                        </a:rPr>
                        <a:t>}</a:t>
                      </a:r>
                      <a:endParaRPr sz="900">
                        <a:solidFill>
                          <a:srgbClr val="333333"/>
                        </a:solidFill>
                        <a:latin typeface="Courier New"/>
                        <a:ea typeface="Courier New"/>
                        <a:cs typeface="Courier New"/>
                        <a:sym typeface="Courier New"/>
                      </a:endParaRPr>
                    </a:p>
                  </a:txBody>
                  <a:tcPr marT="9525" marB="9525" marR="95250" marL="95250"/>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ctr">
              <a:lnSpc>
                <a:spcPct val="107000"/>
              </a:lnSpc>
              <a:spcBef>
                <a:spcPts val="0"/>
              </a:spcBef>
              <a:spcAft>
                <a:spcPts val="0"/>
              </a:spcAft>
              <a:buNone/>
            </a:pPr>
            <a:r>
              <a:rPr b="1" lang="en-GB" sz="2300">
                <a:solidFill>
                  <a:srgbClr val="9900FF"/>
                </a:solidFill>
                <a:latin typeface="Lato"/>
                <a:ea typeface="Lato"/>
                <a:cs typeface="Lato"/>
                <a:sym typeface="Lato"/>
              </a:rPr>
              <a:t>Use of React Redux</a:t>
            </a:r>
            <a:endParaRPr b="1" sz="3900">
              <a:latin typeface="Lato"/>
              <a:ea typeface="Lato"/>
              <a:cs typeface="Lato"/>
              <a:sym typeface="Lato"/>
            </a:endParaRPr>
          </a:p>
        </p:txBody>
      </p:sp>
      <p:sp>
        <p:nvSpPr>
          <p:cNvPr id="66" name="Google Shape;66;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GB" sz="1400">
                <a:solidFill>
                  <a:srgbClr val="9900FF"/>
                </a:solidFill>
                <a:latin typeface="Lato"/>
                <a:ea typeface="Lato"/>
                <a:cs typeface="Lato"/>
                <a:sym typeface="Lato"/>
              </a:rPr>
              <a:t>To integrate </a:t>
            </a:r>
            <a:r>
              <a:rPr b="1" lang="en-GB" sz="1400">
                <a:solidFill>
                  <a:srgbClr val="9900FF"/>
                </a:solidFill>
                <a:latin typeface="Lato"/>
                <a:ea typeface="Lato"/>
                <a:cs typeface="Lato"/>
                <a:sym typeface="Lato"/>
              </a:rPr>
              <a:t>Redux</a:t>
            </a:r>
            <a:r>
              <a:rPr lang="en-GB" sz="1400">
                <a:solidFill>
                  <a:srgbClr val="9900FF"/>
                </a:solidFill>
                <a:latin typeface="Lato"/>
                <a:ea typeface="Lato"/>
                <a:cs typeface="Lato"/>
                <a:sym typeface="Lato"/>
              </a:rPr>
              <a:t> with your React application, especially when managing state across multiple components in a large-scale application, </a:t>
            </a:r>
            <a:r>
              <a:rPr b="1" lang="en-GB" sz="1400">
                <a:solidFill>
                  <a:srgbClr val="9900FF"/>
                </a:solidFill>
                <a:latin typeface="Lato"/>
                <a:ea typeface="Lato"/>
                <a:cs typeface="Lato"/>
                <a:sym typeface="Lato"/>
              </a:rPr>
              <a:t>Redux simplifies the state management process. </a:t>
            </a:r>
            <a:endParaRPr b="1" sz="1400">
              <a:solidFill>
                <a:srgbClr val="9900FF"/>
              </a:solidFill>
              <a:latin typeface="Lato"/>
              <a:ea typeface="Lato"/>
              <a:cs typeface="Lato"/>
              <a:sym typeface="Lato"/>
            </a:endParaRPr>
          </a:p>
          <a:p>
            <a:pPr indent="0" lvl="0" marL="0" rtl="0" algn="l">
              <a:spcBef>
                <a:spcPts val="1200"/>
              </a:spcBef>
              <a:spcAft>
                <a:spcPts val="0"/>
              </a:spcAft>
              <a:buNone/>
            </a:pPr>
            <a:r>
              <a:t/>
            </a:r>
            <a:endParaRPr b="1" sz="1400">
              <a:solidFill>
                <a:srgbClr val="9900FF"/>
              </a:solidFill>
              <a:latin typeface="Lato"/>
              <a:ea typeface="Lato"/>
              <a:cs typeface="Lato"/>
              <a:sym typeface="Lato"/>
            </a:endParaRPr>
          </a:p>
          <a:p>
            <a:pPr indent="0" lvl="0" marL="0" rtl="0" algn="l">
              <a:spcBef>
                <a:spcPts val="1400"/>
              </a:spcBef>
              <a:spcAft>
                <a:spcPts val="0"/>
              </a:spcAft>
              <a:buNone/>
            </a:pPr>
            <a:r>
              <a:rPr b="1" lang="en-GB" sz="1500">
                <a:solidFill>
                  <a:srgbClr val="9900FF"/>
                </a:solidFill>
                <a:latin typeface="Lato"/>
                <a:ea typeface="Lato"/>
                <a:cs typeface="Lato"/>
                <a:sym typeface="Lato"/>
              </a:rPr>
              <a:t>Why Use Redux?</a:t>
            </a:r>
            <a:endParaRPr b="1" sz="1500">
              <a:solidFill>
                <a:srgbClr val="9900FF"/>
              </a:solidFill>
              <a:latin typeface="Lato"/>
              <a:ea typeface="Lato"/>
              <a:cs typeface="Lato"/>
              <a:sym typeface="Lato"/>
            </a:endParaRPr>
          </a:p>
          <a:p>
            <a:pPr indent="-311150" lvl="0" marL="457200" rtl="0" algn="l">
              <a:spcBef>
                <a:spcPts val="1200"/>
              </a:spcBef>
              <a:spcAft>
                <a:spcPts val="0"/>
              </a:spcAft>
              <a:buClr>
                <a:srgbClr val="9900FF"/>
              </a:buClr>
              <a:buSzPts val="1300"/>
              <a:buChar char="●"/>
            </a:pPr>
            <a:r>
              <a:rPr b="1" lang="en-GB" sz="1300">
                <a:solidFill>
                  <a:srgbClr val="9900FF"/>
                </a:solidFill>
                <a:latin typeface="Lato"/>
                <a:ea typeface="Lato"/>
                <a:cs typeface="Lato"/>
                <a:sym typeface="Lato"/>
              </a:rPr>
              <a:t>Centralized State Management</a:t>
            </a:r>
            <a:r>
              <a:rPr lang="en-GB" sz="1300">
                <a:solidFill>
                  <a:srgbClr val="9900FF"/>
                </a:solidFill>
                <a:latin typeface="Lato"/>
                <a:ea typeface="Lato"/>
                <a:cs typeface="Lato"/>
                <a:sym typeface="Lato"/>
              </a:rPr>
              <a:t>: Redux stores the state of your application in a single place, which allows multiple components to access and update the state without the need for prop drilling.</a:t>
            </a:r>
            <a:endParaRPr sz="1300">
              <a:solidFill>
                <a:srgbClr val="9900FF"/>
              </a:solidFill>
              <a:latin typeface="Lato"/>
              <a:ea typeface="Lato"/>
              <a:cs typeface="Lato"/>
              <a:sym typeface="Lato"/>
            </a:endParaRPr>
          </a:p>
          <a:p>
            <a:pPr indent="-311150" lvl="0" marL="457200" rtl="0" algn="l">
              <a:spcBef>
                <a:spcPts val="0"/>
              </a:spcBef>
              <a:spcAft>
                <a:spcPts val="0"/>
              </a:spcAft>
              <a:buClr>
                <a:srgbClr val="9900FF"/>
              </a:buClr>
              <a:buSzPts val="1300"/>
              <a:buChar char="●"/>
            </a:pPr>
            <a:r>
              <a:rPr b="1" lang="en-GB" sz="1300">
                <a:solidFill>
                  <a:srgbClr val="9900FF"/>
                </a:solidFill>
                <a:latin typeface="Lato"/>
                <a:ea typeface="Lato"/>
                <a:cs typeface="Lato"/>
                <a:sym typeface="Lato"/>
              </a:rPr>
              <a:t>Predictable State Changes</a:t>
            </a:r>
            <a:r>
              <a:rPr lang="en-GB" sz="1300">
                <a:solidFill>
                  <a:srgbClr val="9900FF"/>
                </a:solidFill>
                <a:latin typeface="Lato"/>
                <a:ea typeface="Lato"/>
                <a:cs typeface="Lato"/>
                <a:sym typeface="Lato"/>
              </a:rPr>
              <a:t>: The state can only be updated through actions, and reducers handle the logic of how state updates occur.</a:t>
            </a:r>
            <a:endParaRPr sz="1300">
              <a:solidFill>
                <a:srgbClr val="9900FF"/>
              </a:solidFill>
              <a:latin typeface="Lato"/>
              <a:ea typeface="Lato"/>
              <a:cs typeface="Lato"/>
              <a:sym typeface="Lato"/>
            </a:endParaRPr>
          </a:p>
          <a:p>
            <a:pPr indent="-311150" lvl="0" marL="457200" rtl="0" algn="l">
              <a:spcBef>
                <a:spcPts val="0"/>
              </a:spcBef>
              <a:spcAft>
                <a:spcPts val="0"/>
              </a:spcAft>
              <a:buClr>
                <a:srgbClr val="9900FF"/>
              </a:buClr>
              <a:buSzPts val="1300"/>
              <a:buChar char="●"/>
            </a:pPr>
            <a:r>
              <a:rPr b="1" lang="en-GB" sz="1300">
                <a:solidFill>
                  <a:srgbClr val="9900FF"/>
                </a:solidFill>
                <a:latin typeface="Lato"/>
                <a:ea typeface="Lato"/>
                <a:cs typeface="Lato"/>
                <a:sym typeface="Lato"/>
              </a:rPr>
              <a:t>Debugging and Dev Tools</a:t>
            </a:r>
            <a:r>
              <a:rPr lang="en-GB" sz="1300">
                <a:solidFill>
                  <a:srgbClr val="9900FF"/>
                </a:solidFill>
                <a:latin typeface="Lato"/>
                <a:ea typeface="Lato"/>
                <a:cs typeface="Lato"/>
                <a:sym typeface="Lato"/>
              </a:rPr>
              <a:t>: Redux DevTools allows you to track all changes to the state over time, making it easier to debug.</a:t>
            </a:r>
            <a:endParaRPr sz="1300">
              <a:solidFill>
                <a:srgbClr val="9900FF"/>
              </a:solidFill>
              <a:latin typeface="Lato"/>
              <a:ea typeface="Lato"/>
              <a:cs typeface="Lato"/>
              <a:sym typeface="Lato"/>
            </a:endParaRPr>
          </a:p>
          <a:p>
            <a:pPr indent="0" lvl="0" marL="0" rtl="0" algn="l">
              <a:spcBef>
                <a:spcPts val="1200"/>
              </a:spcBef>
              <a:spcAft>
                <a:spcPts val="1200"/>
              </a:spcAft>
              <a:buNone/>
            </a:pPr>
            <a:r>
              <a:t/>
            </a:r>
            <a:endParaRPr b="1" sz="1400">
              <a:solidFill>
                <a:srgbClr val="9900FF"/>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07000"/>
              </a:lnSpc>
              <a:spcBef>
                <a:spcPts val="0"/>
              </a:spcBef>
              <a:spcAft>
                <a:spcPts val="0"/>
              </a:spcAft>
              <a:buNone/>
            </a:pPr>
            <a:r>
              <a:rPr b="1" lang="en-GB" sz="2200">
                <a:solidFill>
                  <a:srgbClr val="9900FF"/>
                </a:solidFill>
                <a:latin typeface="Lato"/>
                <a:ea typeface="Lato"/>
                <a:cs typeface="Lato"/>
                <a:sym typeface="Lato"/>
              </a:rPr>
              <a:t>Redux Architecture</a:t>
            </a:r>
            <a:endParaRPr b="1" sz="3800">
              <a:latin typeface="Lato"/>
              <a:ea typeface="Lato"/>
              <a:cs typeface="Lato"/>
              <a:sym typeface="Lato"/>
            </a:endParaRPr>
          </a:p>
        </p:txBody>
      </p:sp>
      <p:pic>
        <p:nvPicPr>
          <p:cNvPr id="72" name="Google Shape;72;p16"/>
          <p:cNvPicPr preferRelativeResize="0"/>
          <p:nvPr/>
        </p:nvPicPr>
        <p:blipFill>
          <a:blip r:embed="rId3">
            <a:alphaModFix/>
          </a:blip>
          <a:stretch>
            <a:fillRect/>
          </a:stretch>
        </p:blipFill>
        <p:spPr>
          <a:xfrm>
            <a:off x="538050" y="1299675"/>
            <a:ext cx="4401024" cy="3082826"/>
          </a:xfrm>
          <a:prstGeom prst="rect">
            <a:avLst/>
          </a:prstGeom>
          <a:noFill/>
          <a:ln>
            <a:noFill/>
          </a:ln>
        </p:spPr>
      </p:pic>
      <p:sp>
        <p:nvSpPr>
          <p:cNvPr id="73" name="Google Shape;73;p16"/>
          <p:cNvSpPr txBox="1"/>
          <p:nvPr/>
        </p:nvSpPr>
        <p:spPr>
          <a:xfrm>
            <a:off x="5832300" y="667150"/>
            <a:ext cx="3000000" cy="44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400"/>
              </a:spcAft>
              <a:buNone/>
            </a:pPr>
            <a:r>
              <a:rPr b="1" lang="en-GB" sz="1700">
                <a:solidFill>
                  <a:srgbClr val="9900FF"/>
                </a:solidFill>
                <a:latin typeface="Roboto"/>
                <a:ea typeface="Roboto"/>
                <a:cs typeface="Roboto"/>
                <a:sym typeface="Roboto"/>
              </a:rPr>
              <a:t>Redux Terminology</a:t>
            </a:r>
            <a:r>
              <a:rPr b="1" lang="en-GB" sz="1700" u="sng">
                <a:solidFill>
                  <a:srgbClr val="9900FF"/>
                </a:solidFill>
                <a:latin typeface="Roboto"/>
                <a:ea typeface="Roboto"/>
                <a:cs typeface="Roboto"/>
                <a:sym typeface="Roboto"/>
                <a:hlinkClick r:id="rId4">
                  <a:extLst>
                    <a:ext uri="{A12FA001-AC4F-418D-AE19-62706E023703}">
                      <ahyp:hlinkClr val="tx"/>
                    </a:ext>
                  </a:extLst>
                </a:hlinkClick>
              </a:rPr>
              <a:t>​</a:t>
            </a:r>
            <a:endParaRPr sz="1100">
              <a:solidFill>
                <a:schemeClr val="dk1"/>
              </a:solidFill>
            </a:endParaRPr>
          </a:p>
        </p:txBody>
      </p:sp>
      <p:sp>
        <p:nvSpPr>
          <p:cNvPr id="74" name="Google Shape;74;p16"/>
          <p:cNvSpPr txBox="1"/>
          <p:nvPr/>
        </p:nvSpPr>
        <p:spPr>
          <a:xfrm>
            <a:off x="5455550" y="1205175"/>
            <a:ext cx="3000000" cy="845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300"/>
              </a:spcBef>
              <a:spcAft>
                <a:spcPts val="0"/>
              </a:spcAft>
              <a:buNone/>
            </a:pPr>
            <a:r>
              <a:rPr lang="en-GB" sz="1300">
                <a:solidFill>
                  <a:srgbClr val="9900FF"/>
                </a:solidFill>
                <a:latin typeface="Lato"/>
                <a:ea typeface="Lato"/>
                <a:cs typeface="Lato"/>
                <a:sym typeface="Lato"/>
              </a:rPr>
              <a:t>There's some important Redux terms that you'll need to be familiar with before we continue:</a:t>
            </a:r>
            <a:endParaRPr b="1" sz="1700">
              <a:solidFill>
                <a:srgbClr val="9900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990"/>
              <a:buFont typeface="Arial"/>
              <a:buNone/>
            </a:pPr>
            <a:r>
              <a:rPr b="1" lang="en-GB" sz="2370">
                <a:solidFill>
                  <a:srgbClr val="9900FF"/>
                </a:solidFill>
                <a:latin typeface="Lato"/>
                <a:ea typeface="Lato"/>
                <a:cs typeface="Lato"/>
                <a:sym typeface="Lato"/>
              </a:rPr>
              <a:t>Actions</a:t>
            </a:r>
            <a:endParaRPr b="1" sz="2370">
              <a:solidFill>
                <a:srgbClr val="9900FF"/>
              </a:solidFill>
              <a:latin typeface="Lato"/>
              <a:ea typeface="Lato"/>
              <a:cs typeface="Lato"/>
              <a:sym typeface="Lato"/>
            </a:endParaRPr>
          </a:p>
          <a:p>
            <a:pPr indent="0" lvl="0" marL="0" rtl="0" algn="l">
              <a:spcBef>
                <a:spcPts val="400"/>
              </a:spcBef>
              <a:spcAft>
                <a:spcPts val="0"/>
              </a:spcAft>
              <a:buSzPts val="990"/>
              <a:buNone/>
            </a:pPr>
            <a:r>
              <a:t/>
            </a:r>
            <a:endParaRPr sz="2620">
              <a:solidFill>
                <a:srgbClr val="9900FF"/>
              </a:solidFill>
              <a:latin typeface="Lato"/>
              <a:ea typeface="Lato"/>
              <a:cs typeface="Lato"/>
              <a:sym typeface="Lato"/>
            </a:endParaRPr>
          </a:p>
        </p:txBody>
      </p:sp>
      <p:sp>
        <p:nvSpPr>
          <p:cNvPr id="80" name="Google Shape;80;p17"/>
          <p:cNvSpPr txBox="1"/>
          <p:nvPr>
            <p:ph idx="1" type="body"/>
          </p:nvPr>
        </p:nvSpPr>
        <p:spPr>
          <a:xfrm>
            <a:off x="311700" y="1152475"/>
            <a:ext cx="8520600" cy="2616600"/>
          </a:xfrm>
          <a:prstGeom prst="rect">
            <a:avLst/>
          </a:prstGeom>
        </p:spPr>
        <p:txBody>
          <a:bodyPr anchorCtr="0" anchor="t" bIns="91425" lIns="91425" spcFirstLastPara="1" rIns="91425" wrap="square" tIns="91425">
            <a:normAutofit/>
          </a:bodyPr>
          <a:lstStyle/>
          <a:p>
            <a:pPr indent="0" lvl="0" marL="0" rtl="0" algn="l">
              <a:spcBef>
                <a:spcPts val="1300"/>
              </a:spcBef>
              <a:spcAft>
                <a:spcPts val="0"/>
              </a:spcAft>
              <a:buClr>
                <a:schemeClr val="dk1"/>
              </a:buClr>
              <a:buSzPts val="1100"/>
              <a:buFont typeface="Arial"/>
              <a:buNone/>
            </a:pPr>
            <a:r>
              <a:rPr lang="en-GB" sz="1400">
                <a:solidFill>
                  <a:srgbClr val="9900FF"/>
                </a:solidFill>
                <a:latin typeface="Lato"/>
                <a:ea typeface="Lato"/>
                <a:cs typeface="Lato"/>
                <a:sym typeface="Lato"/>
              </a:rPr>
              <a:t>An action is a plain JavaScript object that has a type field. You can think of an action as an event that describes something that happened in the application.</a:t>
            </a:r>
            <a:endParaRPr sz="1400">
              <a:solidFill>
                <a:srgbClr val="9900FF"/>
              </a:solidFill>
              <a:latin typeface="Lato"/>
              <a:ea typeface="Lato"/>
              <a:cs typeface="Lato"/>
              <a:sym typeface="Lato"/>
            </a:endParaRPr>
          </a:p>
          <a:p>
            <a:pPr indent="0" lvl="0" marL="0" rtl="0" algn="l">
              <a:spcBef>
                <a:spcPts val="1300"/>
              </a:spcBef>
              <a:spcAft>
                <a:spcPts val="0"/>
              </a:spcAft>
              <a:buClr>
                <a:schemeClr val="dk1"/>
              </a:buClr>
              <a:buSzPts val="1100"/>
              <a:buFont typeface="Arial"/>
              <a:buNone/>
            </a:pPr>
            <a:r>
              <a:rPr lang="en-GB" sz="1400">
                <a:solidFill>
                  <a:srgbClr val="9900FF"/>
                </a:solidFill>
                <a:latin typeface="Lato"/>
                <a:ea typeface="Lato"/>
                <a:cs typeface="Lato"/>
                <a:sym typeface="Lato"/>
              </a:rPr>
              <a:t>The type field should be a string that gives this action a descriptive name, like "todos/todoAdded". We usually write that type string like "domain/eventName", where the first part is the feature or category that this action belongs to, and the second part is the specific thing that happened.</a:t>
            </a:r>
            <a:endParaRPr sz="1400">
              <a:solidFill>
                <a:srgbClr val="9900FF"/>
              </a:solidFill>
              <a:latin typeface="Lato"/>
              <a:ea typeface="Lato"/>
              <a:cs typeface="Lato"/>
              <a:sym typeface="Lato"/>
            </a:endParaRPr>
          </a:p>
          <a:p>
            <a:pPr indent="0" lvl="0" marL="0" rtl="0" algn="l">
              <a:spcBef>
                <a:spcPts val="1300"/>
              </a:spcBef>
              <a:spcAft>
                <a:spcPts val="0"/>
              </a:spcAft>
              <a:buClr>
                <a:schemeClr val="dk1"/>
              </a:buClr>
              <a:buSzPts val="1100"/>
              <a:buFont typeface="Arial"/>
              <a:buNone/>
            </a:pPr>
            <a:r>
              <a:rPr lang="en-GB" sz="1400">
                <a:solidFill>
                  <a:srgbClr val="9900FF"/>
                </a:solidFill>
                <a:latin typeface="Lato"/>
                <a:ea typeface="Lato"/>
                <a:cs typeface="Lato"/>
                <a:sym typeface="Lato"/>
              </a:rPr>
              <a:t>An action object can have other fields with additional information about what happened. By convention, we put that information in a field called payload.</a:t>
            </a:r>
            <a:endParaRPr sz="1400">
              <a:solidFill>
                <a:srgbClr val="9900FF"/>
              </a:solidFill>
              <a:latin typeface="Lato"/>
              <a:ea typeface="Lato"/>
              <a:cs typeface="Lato"/>
              <a:sym typeface="Lato"/>
            </a:endParaRPr>
          </a:p>
          <a:p>
            <a:pPr indent="0" lvl="0" marL="0" rtl="0" algn="l">
              <a:spcBef>
                <a:spcPts val="1300"/>
              </a:spcBef>
              <a:spcAft>
                <a:spcPts val="0"/>
              </a:spcAft>
              <a:buNone/>
            </a:pPr>
            <a:r>
              <a:rPr lang="en-GB" sz="1400">
                <a:solidFill>
                  <a:srgbClr val="9900FF"/>
                </a:solidFill>
                <a:latin typeface="Lato"/>
                <a:ea typeface="Lato"/>
                <a:cs typeface="Lato"/>
                <a:sym typeface="Lato"/>
              </a:rPr>
              <a:t>A typical action object might look like this:</a:t>
            </a:r>
            <a:endParaRPr sz="1900">
              <a:solidFill>
                <a:srgbClr val="9900FF"/>
              </a:solidFill>
              <a:latin typeface="Lato"/>
              <a:ea typeface="Lato"/>
              <a:cs typeface="Lato"/>
              <a:sym typeface="Lato"/>
            </a:endParaRPr>
          </a:p>
        </p:txBody>
      </p:sp>
      <p:sp>
        <p:nvSpPr>
          <p:cNvPr id="81" name="Google Shape;81;p17"/>
          <p:cNvSpPr txBox="1"/>
          <p:nvPr/>
        </p:nvSpPr>
        <p:spPr>
          <a:xfrm>
            <a:off x="742475" y="3769075"/>
            <a:ext cx="3000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980000"/>
                </a:solidFill>
                <a:latin typeface="Lato"/>
                <a:ea typeface="Lato"/>
                <a:cs typeface="Lato"/>
                <a:sym typeface="Lato"/>
              </a:rPr>
              <a:t>const addTodoAction = {</a:t>
            </a:r>
            <a:endParaRPr>
              <a:solidFill>
                <a:srgbClr val="980000"/>
              </a:solidFill>
              <a:latin typeface="Lato"/>
              <a:ea typeface="Lato"/>
              <a:cs typeface="Lato"/>
              <a:sym typeface="Lato"/>
            </a:endParaRPr>
          </a:p>
          <a:p>
            <a:pPr indent="0" lvl="0" marL="0" rtl="0" algn="l">
              <a:spcBef>
                <a:spcPts val="0"/>
              </a:spcBef>
              <a:spcAft>
                <a:spcPts val="0"/>
              </a:spcAft>
              <a:buNone/>
            </a:pPr>
            <a:r>
              <a:rPr lang="en-GB">
                <a:solidFill>
                  <a:srgbClr val="980000"/>
                </a:solidFill>
                <a:latin typeface="Lato"/>
                <a:ea typeface="Lato"/>
                <a:cs typeface="Lato"/>
                <a:sym typeface="Lato"/>
              </a:rPr>
              <a:t>  type: 'todos/todoAdded',</a:t>
            </a:r>
            <a:endParaRPr>
              <a:solidFill>
                <a:srgbClr val="980000"/>
              </a:solidFill>
              <a:latin typeface="Lato"/>
              <a:ea typeface="Lato"/>
              <a:cs typeface="Lato"/>
              <a:sym typeface="Lato"/>
            </a:endParaRPr>
          </a:p>
          <a:p>
            <a:pPr indent="0" lvl="0" marL="0" rtl="0" algn="l">
              <a:spcBef>
                <a:spcPts val="0"/>
              </a:spcBef>
              <a:spcAft>
                <a:spcPts val="0"/>
              </a:spcAft>
              <a:buNone/>
            </a:pPr>
            <a:r>
              <a:rPr lang="en-GB">
                <a:solidFill>
                  <a:srgbClr val="980000"/>
                </a:solidFill>
                <a:latin typeface="Lato"/>
                <a:ea typeface="Lato"/>
                <a:cs typeface="Lato"/>
                <a:sym typeface="Lato"/>
              </a:rPr>
              <a:t>  payload: 'Buy milk'</a:t>
            </a:r>
            <a:endParaRPr>
              <a:solidFill>
                <a:srgbClr val="980000"/>
              </a:solidFill>
              <a:latin typeface="Lato"/>
              <a:ea typeface="Lato"/>
              <a:cs typeface="Lato"/>
              <a:sym typeface="Lato"/>
            </a:endParaRPr>
          </a:p>
          <a:p>
            <a:pPr indent="0" lvl="0" marL="0" rtl="0" algn="l">
              <a:spcBef>
                <a:spcPts val="0"/>
              </a:spcBef>
              <a:spcAft>
                <a:spcPts val="0"/>
              </a:spcAft>
              <a:buNone/>
            </a:pPr>
            <a:r>
              <a:rPr lang="en-GB">
                <a:solidFill>
                  <a:srgbClr val="980000"/>
                </a:solidFill>
                <a:latin typeface="Lato"/>
                <a:ea typeface="Lato"/>
                <a:cs typeface="Lato"/>
                <a:sym typeface="Lato"/>
              </a:rPr>
              <a:t>}</a:t>
            </a:r>
            <a:endParaRPr>
              <a:solidFill>
                <a:srgbClr val="980000"/>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1400"/>
              </a:spcBef>
              <a:spcAft>
                <a:spcPts val="400"/>
              </a:spcAft>
              <a:buNone/>
            </a:pPr>
            <a:r>
              <a:rPr b="1" lang="en-GB" sz="2500">
                <a:solidFill>
                  <a:srgbClr val="9900FF"/>
                </a:solidFill>
                <a:latin typeface="Lato"/>
                <a:ea typeface="Lato"/>
                <a:cs typeface="Lato"/>
                <a:sym typeface="Lato"/>
              </a:rPr>
              <a:t>Reducers</a:t>
            </a:r>
            <a:endParaRPr sz="4000">
              <a:solidFill>
                <a:srgbClr val="9900FF"/>
              </a:solidFill>
              <a:latin typeface="Lato"/>
              <a:ea typeface="Lato"/>
              <a:cs typeface="Lato"/>
              <a:sym typeface="Lato"/>
            </a:endParaRPr>
          </a:p>
        </p:txBody>
      </p:sp>
      <p:sp>
        <p:nvSpPr>
          <p:cNvPr id="87" name="Google Shape;87;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1300"/>
              </a:spcBef>
              <a:spcAft>
                <a:spcPts val="0"/>
              </a:spcAft>
              <a:buClr>
                <a:schemeClr val="dk1"/>
              </a:buClr>
              <a:buSzPts val="1100"/>
              <a:buFont typeface="Arial"/>
              <a:buNone/>
            </a:pPr>
            <a:r>
              <a:rPr lang="en-GB" sz="1300">
                <a:solidFill>
                  <a:srgbClr val="9900FF"/>
                </a:solidFill>
                <a:latin typeface="Lato"/>
                <a:ea typeface="Lato"/>
                <a:cs typeface="Lato"/>
                <a:sym typeface="Lato"/>
              </a:rPr>
              <a:t>A reducer is a function that receives the current state and an action object, decides how to update the state if necessary, and returns the new state: (state, action) =&gt; newState. You can think of a reducer as an event listener which handles events based on the received action (event) type.</a:t>
            </a:r>
            <a:endParaRPr sz="1300">
              <a:solidFill>
                <a:srgbClr val="9900F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rPr lang="en-GB" sz="1300">
                <a:solidFill>
                  <a:srgbClr val="9900FF"/>
                </a:solidFill>
                <a:latin typeface="Lato"/>
                <a:ea typeface="Lato"/>
                <a:cs typeface="Lato"/>
                <a:sym typeface="Lato"/>
              </a:rPr>
              <a:t>info</a:t>
            </a:r>
            <a:endParaRPr sz="1300">
              <a:solidFill>
                <a:srgbClr val="9900FF"/>
              </a:solidFill>
              <a:latin typeface="Lato"/>
              <a:ea typeface="Lato"/>
              <a:cs typeface="Lato"/>
              <a:sym typeface="Lato"/>
            </a:endParaRPr>
          </a:p>
          <a:p>
            <a:pPr indent="0" lvl="0" marL="0" rtl="0" algn="l">
              <a:spcBef>
                <a:spcPts val="1300"/>
              </a:spcBef>
              <a:spcAft>
                <a:spcPts val="0"/>
              </a:spcAft>
              <a:buClr>
                <a:schemeClr val="dk1"/>
              </a:buClr>
              <a:buSzPts val="1100"/>
              <a:buFont typeface="Arial"/>
              <a:buNone/>
            </a:pPr>
            <a:r>
              <a:rPr lang="en-GB" sz="1300">
                <a:solidFill>
                  <a:srgbClr val="9900FF"/>
                </a:solidFill>
                <a:latin typeface="Lato"/>
                <a:ea typeface="Lato"/>
                <a:cs typeface="Lato"/>
                <a:sym typeface="Lato"/>
              </a:rPr>
              <a:t>"Reducer" functions get their name because they're similar to the kind of callback function you pass to the Array.reduce() method.</a:t>
            </a:r>
            <a:endParaRPr sz="1300">
              <a:solidFill>
                <a:srgbClr val="9900FF"/>
              </a:solidFill>
              <a:latin typeface="Lato"/>
              <a:ea typeface="Lato"/>
              <a:cs typeface="Lato"/>
              <a:sym typeface="Lato"/>
            </a:endParaRPr>
          </a:p>
          <a:p>
            <a:pPr indent="0" lvl="0" marL="0" rtl="0" algn="l">
              <a:spcBef>
                <a:spcPts val="1300"/>
              </a:spcBef>
              <a:spcAft>
                <a:spcPts val="0"/>
              </a:spcAft>
              <a:buClr>
                <a:schemeClr val="dk1"/>
              </a:buClr>
              <a:buSzPts val="1100"/>
              <a:buFont typeface="Arial"/>
              <a:buNone/>
            </a:pPr>
            <a:r>
              <a:rPr lang="en-GB" sz="1300">
                <a:solidFill>
                  <a:srgbClr val="9900FF"/>
                </a:solidFill>
                <a:latin typeface="Lato"/>
                <a:ea typeface="Lato"/>
                <a:cs typeface="Lato"/>
                <a:sym typeface="Lato"/>
              </a:rPr>
              <a:t>Reducers must </a:t>
            </a:r>
            <a:r>
              <a:rPr i="1" lang="en-GB" sz="1300">
                <a:solidFill>
                  <a:srgbClr val="9900FF"/>
                </a:solidFill>
                <a:latin typeface="Lato"/>
                <a:ea typeface="Lato"/>
                <a:cs typeface="Lato"/>
                <a:sym typeface="Lato"/>
              </a:rPr>
              <a:t>always</a:t>
            </a:r>
            <a:r>
              <a:rPr lang="en-GB" sz="1300">
                <a:solidFill>
                  <a:srgbClr val="9900FF"/>
                </a:solidFill>
                <a:latin typeface="Lato"/>
                <a:ea typeface="Lato"/>
                <a:cs typeface="Lato"/>
                <a:sym typeface="Lato"/>
              </a:rPr>
              <a:t> follow some specific rules:</a:t>
            </a:r>
            <a:endParaRPr sz="1300">
              <a:solidFill>
                <a:srgbClr val="9900FF"/>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sz="1100">
              <a:solidFill>
                <a:srgbClr val="9900FF"/>
              </a:solidFill>
              <a:latin typeface="Lato"/>
              <a:ea typeface="Lato"/>
              <a:cs typeface="Lato"/>
              <a:sym typeface="Lato"/>
            </a:endParaRPr>
          </a:p>
          <a:p>
            <a:pPr indent="-311150" lvl="0" marL="457200" rtl="0" algn="l">
              <a:spcBef>
                <a:spcPts val="1300"/>
              </a:spcBef>
              <a:spcAft>
                <a:spcPts val="0"/>
              </a:spcAft>
              <a:buClr>
                <a:srgbClr val="9900FF"/>
              </a:buClr>
              <a:buSzPts val="1300"/>
              <a:buFont typeface="Roboto"/>
              <a:buChar char="●"/>
            </a:pPr>
            <a:r>
              <a:rPr lang="en-GB" sz="1300">
                <a:solidFill>
                  <a:srgbClr val="9900FF"/>
                </a:solidFill>
                <a:latin typeface="Lato"/>
                <a:ea typeface="Lato"/>
                <a:cs typeface="Lato"/>
                <a:sym typeface="Lato"/>
              </a:rPr>
              <a:t>They should only calculate the new state value based on the state and action arguments</a:t>
            </a:r>
            <a:endParaRPr sz="1300">
              <a:solidFill>
                <a:srgbClr val="9900FF"/>
              </a:solidFill>
              <a:latin typeface="Lato"/>
              <a:ea typeface="Lato"/>
              <a:cs typeface="Lato"/>
              <a:sym typeface="Lato"/>
            </a:endParaRPr>
          </a:p>
          <a:p>
            <a:pPr indent="-311150" lvl="0" marL="457200" rtl="0" algn="l">
              <a:spcBef>
                <a:spcPts val="0"/>
              </a:spcBef>
              <a:spcAft>
                <a:spcPts val="0"/>
              </a:spcAft>
              <a:buClr>
                <a:srgbClr val="9900FF"/>
              </a:buClr>
              <a:buSzPts val="1300"/>
              <a:buFont typeface="Roboto"/>
              <a:buChar char="●"/>
            </a:pPr>
            <a:r>
              <a:rPr lang="en-GB" sz="1300">
                <a:solidFill>
                  <a:srgbClr val="9900FF"/>
                </a:solidFill>
                <a:latin typeface="Lato"/>
                <a:ea typeface="Lato"/>
                <a:cs typeface="Lato"/>
                <a:sym typeface="Lato"/>
              </a:rPr>
              <a:t>They are not allowed to modify the existing state. Instead, they must make </a:t>
            </a:r>
            <a:r>
              <a:rPr i="1" lang="en-GB" sz="1300">
                <a:solidFill>
                  <a:srgbClr val="9900FF"/>
                </a:solidFill>
                <a:latin typeface="Lato"/>
                <a:ea typeface="Lato"/>
                <a:cs typeface="Lato"/>
                <a:sym typeface="Lato"/>
              </a:rPr>
              <a:t>immutable updates</a:t>
            </a:r>
            <a:r>
              <a:rPr lang="en-GB" sz="1300">
                <a:solidFill>
                  <a:srgbClr val="9900FF"/>
                </a:solidFill>
                <a:latin typeface="Lato"/>
                <a:ea typeface="Lato"/>
                <a:cs typeface="Lato"/>
                <a:sym typeface="Lato"/>
              </a:rPr>
              <a:t>, by copying the existing state and making changes to the copied values.</a:t>
            </a:r>
            <a:endParaRPr sz="1300">
              <a:solidFill>
                <a:srgbClr val="9900FF"/>
              </a:solidFill>
              <a:latin typeface="Lato"/>
              <a:ea typeface="Lato"/>
              <a:cs typeface="Lato"/>
              <a:sym typeface="Lato"/>
            </a:endParaRPr>
          </a:p>
          <a:p>
            <a:pPr indent="-311150" lvl="0" marL="457200" rtl="0" algn="l">
              <a:spcBef>
                <a:spcPts val="0"/>
              </a:spcBef>
              <a:spcAft>
                <a:spcPts val="0"/>
              </a:spcAft>
              <a:buClr>
                <a:srgbClr val="9900FF"/>
              </a:buClr>
              <a:buSzPts val="1300"/>
              <a:buFont typeface="Lato"/>
              <a:buChar char="●"/>
            </a:pPr>
            <a:r>
              <a:rPr lang="en-GB" sz="1300">
                <a:solidFill>
                  <a:srgbClr val="9900FF"/>
                </a:solidFill>
                <a:latin typeface="Lato"/>
                <a:ea typeface="Lato"/>
                <a:cs typeface="Lato"/>
                <a:sym typeface="Lato"/>
              </a:rPr>
              <a:t>They must not do any asynchronous logic, calculate random values, or cause other "side effects"</a:t>
            </a:r>
            <a:endParaRPr>
              <a:solidFill>
                <a:srgbClr val="9900FF"/>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solidFill>
                  <a:srgbClr val="9900FF"/>
                </a:solidFill>
                <a:latin typeface="Lato"/>
                <a:ea typeface="Lato"/>
                <a:cs typeface="Lato"/>
                <a:sym typeface="Lato"/>
              </a:rPr>
              <a:t>Reducers</a:t>
            </a:r>
            <a:endParaRPr>
              <a:solidFill>
                <a:srgbClr val="9900FF"/>
              </a:solidFill>
              <a:latin typeface="Lato"/>
              <a:ea typeface="Lato"/>
              <a:cs typeface="Lato"/>
              <a:sym typeface="Lato"/>
            </a:endParaRPr>
          </a:p>
        </p:txBody>
      </p:sp>
      <p:sp>
        <p:nvSpPr>
          <p:cNvPr id="93" name="Google Shape;93;p19"/>
          <p:cNvSpPr txBox="1"/>
          <p:nvPr>
            <p:ph idx="1" type="body"/>
          </p:nvPr>
        </p:nvSpPr>
        <p:spPr>
          <a:xfrm>
            <a:off x="311700" y="1152475"/>
            <a:ext cx="8520600" cy="1519200"/>
          </a:xfrm>
          <a:prstGeom prst="rect">
            <a:avLst/>
          </a:prstGeom>
        </p:spPr>
        <p:txBody>
          <a:bodyPr anchorCtr="0" anchor="t" bIns="91425" lIns="91425" spcFirstLastPara="1" rIns="91425" wrap="square" tIns="91425">
            <a:normAutofit fontScale="92500" lnSpcReduction="20000"/>
          </a:bodyPr>
          <a:lstStyle/>
          <a:p>
            <a:pPr indent="0" lvl="0" marL="0" rtl="0" algn="l">
              <a:spcBef>
                <a:spcPts val="1300"/>
              </a:spcBef>
              <a:spcAft>
                <a:spcPts val="0"/>
              </a:spcAft>
              <a:buClr>
                <a:schemeClr val="dk1"/>
              </a:buClr>
              <a:buSzPct val="84615"/>
              <a:buFont typeface="Arial"/>
              <a:buNone/>
            </a:pPr>
            <a:r>
              <a:rPr lang="en-GB" sz="1300">
                <a:solidFill>
                  <a:srgbClr val="9900FF"/>
                </a:solidFill>
                <a:latin typeface="Roboto"/>
                <a:ea typeface="Roboto"/>
                <a:cs typeface="Roboto"/>
                <a:sym typeface="Roboto"/>
              </a:rPr>
              <a:t>The logic inside reducer functions typically follows the same series of steps:</a:t>
            </a:r>
            <a:endParaRPr sz="1300">
              <a:solidFill>
                <a:srgbClr val="9900FF"/>
              </a:solidFill>
              <a:latin typeface="Roboto"/>
              <a:ea typeface="Roboto"/>
              <a:cs typeface="Roboto"/>
              <a:sym typeface="Roboto"/>
            </a:endParaRPr>
          </a:p>
          <a:p>
            <a:pPr indent="-304958" lvl="0" marL="457200" rtl="0" algn="l">
              <a:spcBef>
                <a:spcPts val="1300"/>
              </a:spcBef>
              <a:spcAft>
                <a:spcPts val="0"/>
              </a:spcAft>
              <a:buClr>
                <a:srgbClr val="9900FF"/>
              </a:buClr>
              <a:buSzPct val="100000"/>
              <a:buFont typeface="Roboto"/>
              <a:buChar char="●"/>
            </a:pPr>
            <a:r>
              <a:rPr lang="en-GB" sz="1300">
                <a:solidFill>
                  <a:srgbClr val="9900FF"/>
                </a:solidFill>
                <a:latin typeface="Roboto"/>
                <a:ea typeface="Roboto"/>
                <a:cs typeface="Roboto"/>
                <a:sym typeface="Roboto"/>
              </a:rPr>
              <a:t>Check to see if the reducer cares about this action</a:t>
            </a:r>
            <a:endParaRPr sz="1300">
              <a:solidFill>
                <a:srgbClr val="9900FF"/>
              </a:solidFill>
              <a:latin typeface="Roboto"/>
              <a:ea typeface="Roboto"/>
              <a:cs typeface="Roboto"/>
              <a:sym typeface="Roboto"/>
            </a:endParaRPr>
          </a:p>
          <a:p>
            <a:pPr indent="-304958" lvl="1" marL="914400" rtl="0" algn="l">
              <a:spcBef>
                <a:spcPts val="0"/>
              </a:spcBef>
              <a:spcAft>
                <a:spcPts val="0"/>
              </a:spcAft>
              <a:buClr>
                <a:srgbClr val="9900FF"/>
              </a:buClr>
              <a:buSzPct val="100000"/>
              <a:buFont typeface="Roboto"/>
              <a:buChar char="○"/>
            </a:pPr>
            <a:r>
              <a:rPr lang="en-GB" sz="1300">
                <a:solidFill>
                  <a:srgbClr val="9900FF"/>
                </a:solidFill>
                <a:latin typeface="Roboto"/>
                <a:ea typeface="Roboto"/>
                <a:cs typeface="Roboto"/>
                <a:sym typeface="Roboto"/>
              </a:rPr>
              <a:t>If so, make a copy of the state, update the copy with new values, and return it</a:t>
            </a:r>
            <a:endParaRPr sz="1300">
              <a:solidFill>
                <a:srgbClr val="9900FF"/>
              </a:solidFill>
              <a:latin typeface="Roboto"/>
              <a:ea typeface="Roboto"/>
              <a:cs typeface="Roboto"/>
              <a:sym typeface="Roboto"/>
            </a:endParaRPr>
          </a:p>
          <a:p>
            <a:pPr indent="-304958" lvl="0" marL="457200" rtl="0" algn="l">
              <a:spcBef>
                <a:spcPts val="0"/>
              </a:spcBef>
              <a:spcAft>
                <a:spcPts val="0"/>
              </a:spcAft>
              <a:buClr>
                <a:srgbClr val="9900FF"/>
              </a:buClr>
              <a:buSzPct val="100000"/>
              <a:buFont typeface="Roboto"/>
              <a:buChar char="●"/>
            </a:pPr>
            <a:r>
              <a:rPr lang="en-GB" sz="1300">
                <a:solidFill>
                  <a:srgbClr val="9900FF"/>
                </a:solidFill>
                <a:latin typeface="Roboto"/>
                <a:ea typeface="Roboto"/>
                <a:cs typeface="Roboto"/>
                <a:sym typeface="Roboto"/>
              </a:rPr>
              <a:t>Otherwise, return the existing state unchanged</a:t>
            </a:r>
            <a:endParaRPr sz="1300">
              <a:solidFill>
                <a:srgbClr val="9900FF"/>
              </a:solidFill>
              <a:latin typeface="Roboto"/>
              <a:ea typeface="Roboto"/>
              <a:cs typeface="Roboto"/>
              <a:sym typeface="Roboto"/>
            </a:endParaRPr>
          </a:p>
          <a:p>
            <a:pPr indent="0" lvl="0" marL="0" rtl="0" algn="l">
              <a:spcBef>
                <a:spcPts val="1300"/>
              </a:spcBef>
              <a:spcAft>
                <a:spcPts val="0"/>
              </a:spcAft>
              <a:buNone/>
            </a:pPr>
            <a:r>
              <a:rPr lang="en-GB" sz="1300">
                <a:solidFill>
                  <a:srgbClr val="9900FF"/>
                </a:solidFill>
                <a:latin typeface="Roboto"/>
                <a:ea typeface="Roboto"/>
                <a:cs typeface="Roboto"/>
                <a:sym typeface="Roboto"/>
              </a:rPr>
              <a:t>Here's a small example of a reducer, showing the steps that each reducer should follow:</a:t>
            </a:r>
            <a:endParaRPr>
              <a:solidFill>
                <a:srgbClr val="9900FF"/>
              </a:solidFill>
            </a:endParaRPr>
          </a:p>
        </p:txBody>
      </p:sp>
      <p:sp>
        <p:nvSpPr>
          <p:cNvPr id="94" name="Google Shape;94;p19"/>
          <p:cNvSpPr txBox="1"/>
          <p:nvPr/>
        </p:nvSpPr>
        <p:spPr>
          <a:xfrm>
            <a:off x="150650" y="2671575"/>
            <a:ext cx="88560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FF0000"/>
                </a:solidFill>
                <a:latin typeface="Lato"/>
                <a:ea typeface="Lato"/>
                <a:cs typeface="Lato"/>
                <a:sym typeface="Lato"/>
              </a:rPr>
              <a:t>const initialState = { value: 0 }</a:t>
            </a:r>
            <a:endParaRPr sz="1100">
              <a:solidFill>
                <a:srgbClr val="FF0000"/>
              </a:solidFill>
              <a:latin typeface="Lato"/>
              <a:ea typeface="Lato"/>
              <a:cs typeface="Lato"/>
              <a:sym typeface="Lato"/>
            </a:endParaRPr>
          </a:p>
          <a:p>
            <a:pPr indent="0" lvl="0" marL="0" rtl="0" algn="l">
              <a:spcBef>
                <a:spcPts val="0"/>
              </a:spcBef>
              <a:spcAft>
                <a:spcPts val="0"/>
              </a:spcAft>
              <a:buNone/>
            </a:pPr>
            <a:r>
              <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function counterReducer(state = initialState, action) {</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  // Check to see if the reducer cares about this action</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  if (action.type === 'counter/incremented') {</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    // If so, make a copy of `state`</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    return {</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      ...state,</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      // and update the copy with the new value</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      value: state.value + 1</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    }</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  }  // otherwise return the existing state unchanged</a:t>
            </a:r>
            <a:endParaRPr sz="1100">
              <a:solidFill>
                <a:srgbClr val="FF0000"/>
              </a:solidFill>
              <a:latin typeface="Lato"/>
              <a:ea typeface="Lato"/>
              <a:cs typeface="Lato"/>
              <a:sym typeface="Lato"/>
            </a:endParaRPr>
          </a:p>
          <a:p>
            <a:pPr indent="0" lvl="0" marL="0" rtl="0" algn="l">
              <a:spcBef>
                <a:spcPts val="0"/>
              </a:spcBef>
              <a:spcAft>
                <a:spcPts val="0"/>
              </a:spcAft>
              <a:buNone/>
            </a:pPr>
            <a:r>
              <a:rPr lang="en-GB" sz="1100">
                <a:solidFill>
                  <a:srgbClr val="FF0000"/>
                </a:solidFill>
                <a:latin typeface="Lato"/>
                <a:ea typeface="Lato"/>
                <a:cs typeface="Lato"/>
                <a:sym typeface="Lato"/>
              </a:rPr>
              <a:t>  return state}</a:t>
            </a:r>
            <a:endParaRPr sz="1100">
              <a:solidFill>
                <a:srgbClr val="FF0000"/>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descr="Redux data flow diagram" id="99" name="Google Shape;99;p20"/>
          <p:cNvPicPr preferRelativeResize="0"/>
          <p:nvPr/>
        </p:nvPicPr>
        <p:blipFill>
          <a:blip r:embed="rId3">
            <a:alphaModFix/>
          </a:blip>
          <a:stretch>
            <a:fillRect/>
          </a:stretch>
        </p:blipFill>
        <p:spPr>
          <a:xfrm>
            <a:off x="668900" y="55575"/>
            <a:ext cx="6858000" cy="5143500"/>
          </a:xfrm>
          <a:prstGeom prst="rect">
            <a:avLst/>
          </a:prstGeom>
          <a:noFill/>
          <a:ln>
            <a:noFill/>
          </a:ln>
        </p:spPr>
      </p:pic>
      <p:sp>
        <p:nvSpPr>
          <p:cNvPr id="100" name="Google Shape;100;p20"/>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800"/>
              </a:spcBef>
              <a:spcAft>
                <a:spcPts val="400"/>
              </a:spcAft>
              <a:buClr>
                <a:schemeClr val="dk1"/>
              </a:buClr>
              <a:buSzPct val="60736"/>
              <a:buFont typeface="Arial"/>
              <a:buNone/>
            </a:pPr>
            <a:r>
              <a:rPr b="1" lang="en-GB" sz="1811">
                <a:solidFill>
                  <a:srgbClr val="9900FF"/>
                </a:solidFill>
                <a:latin typeface="Lato"/>
                <a:ea typeface="Lato"/>
                <a:cs typeface="Lato"/>
                <a:sym typeface="Lato"/>
              </a:rPr>
              <a:t>Redux Application Data Flow</a:t>
            </a:r>
            <a:r>
              <a:rPr b="1" lang="en-GB" sz="1811" u="sng">
                <a:solidFill>
                  <a:srgbClr val="9900FF"/>
                </a:solidFill>
                <a:latin typeface="Lato"/>
                <a:ea typeface="Lato"/>
                <a:cs typeface="Lato"/>
                <a:sym typeface="Lato"/>
                <a:hlinkClick r:id="rId3">
                  <a:extLst>
                    <a:ext uri="{A12FA001-AC4F-418D-AE19-62706E023703}">
                      <ahyp:hlinkClr val="tx"/>
                    </a:ext>
                  </a:extLst>
                </a:hlinkClick>
              </a:rPr>
              <a:t>​</a:t>
            </a:r>
            <a:endParaRPr sz="2911">
              <a:solidFill>
                <a:srgbClr val="9900FF"/>
              </a:solidFill>
              <a:latin typeface="Lato"/>
              <a:ea typeface="Lato"/>
              <a:cs typeface="Lato"/>
              <a:sym typeface="Lato"/>
            </a:endParaRPr>
          </a:p>
        </p:txBody>
      </p:sp>
      <p:sp>
        <p:nvSpPr>
          <p:cNvPr id="106" name="Google Shape;106;p21"/>
          <p:cNvSpPr txBox="1"/>
          <p:nvPr>
            <p:ph idx="1" type="body"/>
          </p:nvPr>
        </p:nvSpPr>
        <p:spPr>
          <a:xfrm>
            <a:off x="193725" y="1152475"/>
            <a:ext cx="8638500" cy="4069200"/>
          </a:xfrm>
          <a:prstGeom prst="rect">
            <a:avLst/>
          </a:prstGeom>
        </p:spPr>
        <p:txBody>
          <a:bodyPr anchorCtr="0" anchor="t" bIns="91425" lIns="91425" spcFirstLastPara="1" rIns="91425" wrap="square" tIns="91425">
            <a:noAutofit/>
          </a:bodyPr>
          <a:lstStyle/>
          <a:p>
            <a:pPr indent="0" lvl="0" marL="0" rtl="0" algn="l">
              <a:lnSpc>
                <a:spcPct val="95000"/>
              </a:lnSpc>
              <a:spcBef>
                <a:spcPts val="1300"/>
              </a:spcBef>
              <a:spcAft>
                <a:spcPts val="0"/>
              </a:spcAft>
              <a:buClr>
                <a:schemeClr val="dk1"/>
              </a:buClr>
              <a:buSzPts val="852"/>
              <a:buFont typeface="Arial"/>
              <a:buNone/>
            </a:pPr>
            <a:r>
              <a:rPr lang="en-GB" sz="1107">
                <a:solidFill>
                  <a:srgbClr val="9900FF"/>
                </a:solidFill>
                <a:latin typeface="Lato"/>
                <a:ea typeface="Lato"/>
                <a:cs typeface="Lato"/>
                <a:sym typeface="Lato"/>
              </a:rPr>
              <a:t> "one-way data flow", which describes this sequence of steps to update the app:</a:t>
            </a:r>
            <a:endParaRPr sz="1107">
              <a:solidFill>
                <a:srgbClr val="9900FF"/>
              </a:solidFill>
              <a:latin typeface="Lato"/>
              <a:ea typeface="Lato"/>
              <a:cs typeface="Lato"/>
              <a:sym typeface="Lato"/>
            </a:endParaRPr>
          </a:p>
          <a:p>
            <a:pPr indent="-298926" lvl="0" marL="457200" rtl="0" algn="l">
              <a:lnSpc>
                <a:spcPct val="95000"/>
              </a:lnSpc>
              <a:spcBef>
                <a:spcPts val="1300"/>
              </a:spcBef>
              <a:spcAft>
                <a:spcPts val="0"/>
              </a:spcAft>
              <a:buClr>
                <a:srgbClr val="9900FF"/>
              </a:buClr>
              <a:buSzPts val="1108"/>
              <a:buFont typeface="Lato"/>
              <a:buChar char="●"/>
            </a:pPr>
            <a:r>
              <a:rPr lang="en-GB" sz="1107">
                <a:solidFill>
                  <a:srgbClr val="9900FF"/>
                </a:solidFill>
                <a:latin typeface="Lato"/>
                <a:ea typeface="Lato"/>
                <a:cs typeface="Lato"/>
                <a:sym typeface="Lato"/>
              </a:rPr>
              <a:t>State describes the condition of the app at a specific point in time</a:t>
            </a:r>
            <a:endParaRPr sz="1107">
              <a:solidFill>
                <a:srgbClr val="9900FF"/>
              </a:solidFill>
              <a:latin typeface="Lato"/>
              <a:ea typeface="Lato"/>
              <a:cs typeface="Lato"/>
              <a:sym typeface="Lato"/>
            </a:endParaRPr>
          </a:p>
          <a:p>
            <a:pPr indent="-298926" lvl="0" marL="4572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The UI is rendered based on that state</a:t>
            </a:r>
            <a:endParaRPr sz="1107">
              <a:solidFill>
                <a:srgbClr val="9900FF"/>
              </a:solidFill>
              <a:latin typeface="Lato"/>
              <a:ea typeface="Lato"/>
              <a:cs typeface="Lato"/>
              <a:sym typeface="Lato"/>
            </a:endParaRPr>
          </a:p>
          <a:p>
            <a:pPr indent="-298926" lvl="0" marL="4572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When something happens (such as a user clicking a button), the state is updated based on what occurred</a:t>
            </a:r>
            <a:endParaRPr sz="1107">
              <a:solidFill>
                <a:srgbClr val="9900FF"/>
              </a:solidFill>
              <a:latin typeface="Lato"/>
              <a:ea typeface="Lato"/>
              <a:cs typeface="Lato"/>
              <a:sym typeface="Lato"/>
            </a:endParaRPr>
          </a:p>
          <a:p>
            <a:pPr indent="-298926" lvl="0" marL="4572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The UI re-renders based on the new state</a:t>
            </a:r>
            <a:endParaRPr sz="1107">
              <a:solidFill>
                <a:srgbClr val="9900FF"/>
              </a:solidFill>
              <a:latin typeface="Lato"/>
              <a:ea typeface="Lato"/>
              <a:cs typeface="Lato"/>
              <a:sym typeface="Lato"/>
            </a:endParaRPr>
          </a:p>
          <a:p>
            <a:pPr indent="0" lvl="0" marL="0" rtl="0" algn="l">
              <a:lnSpc>
                <a:spcPct val="95000"/>
              </a:lnSpc>
              <a:spcBef>
                <a:spcPts val="1300"/>
              </a:spcBef>
              <a:spcAft>
                <a:spcPts val="0"/>
              </a:spcAft>
              <a:buClr>
                <a:schemeClr val="dk1"/>
              </a:buClr>
              <a:buSzPts val="852"/>
              <a:buFont typeface="Arial"/>
              <a:buNone/>
            </a:pPr>
            <a:r>
              <a:rPr lang="en-GB" sz="1107">
                <a:solidFill>
                  <a:srgbClr val="9900FF"/>
                </a:solidFill>
                <a:latin typeface="Lato"/>
                <a:ea typeface="Lato"/>
                <a:cs typeface="Lato"/>
                <a:sym typeface="Lato"/>
              </a:rPr>
              <a:t>For Redux specifically, we can break these steps into more detail:</a:t>
            </a:r>
            <a:endParaRPr sz="1107">
              <a:solidFill>
                <a:srgbClr val="9900FF"/>
              </a:solidFill>
              <a:latin typeface="Lato"/>
              <a:ea typeface="Lato"/>
              <a:cs typeface="Lato"/>
              <a:sym typeface="Lato"/>
            </a:endParaRPr>
          </a:p>
          <a:p>
            <a:pPr indent="-298926" lvl="0" marL="457200" rtl="0" algn="l">
              <a:lnSpc>
                <a:spcPct val="95000"/>
              </a:lnSpc>
              <a:spcBef>
                <a:spcPts val="1300"/>
              </a:spcBef>
              <a:spcAft>
                <a:spcPts val="0"/>
              </a:spcAft>
              <a:buClr>
                <a:srgbClr val="9900FF"/>
              </a:buClr>
              <a:buSzPts val="1108"/>
              <a:buFont typeface="Lato"/>
              <a:buChar char="●"/>
            </a:pPr>
            <a:r>
              <a:rPr lang="en-GB" sz="1107">
                <a:solidFill>
                  <a:srgbClr val="9900FF"/>
                </a:solidFill>
                <a:latin typeface="Lato"/>
                <a:ea typeface="Lato"/>
                <a:cs typeface="Lato"/>
                <a:sym typeface="Lato"/>
              </a:rPr>
              <a:t>Initial setup:</a:t>
            </a:r>
            <a:endParaRPr sz="1107">
              <a:solidFill>
                <a:srgbClr val="9900FF"/>
              </a:solidFill>
              <a:latin typeface="Lato"/>
              <a:ea typeface="Lato"/>
              <a:cs typeface="Lato"/>
              <a:sym typeface="Lato"/>
            </a:endParaRPr>
          </a:p>
          <a:p>
            <a:pPr indent="-298926" lvl="1" marL="9144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A Redux store is created using a root reducer function</a:t>
            </a:r>
            <a:endParaRPr sz="1107">
              <a:solidFill>
                <a:srgbClr val="9900FF"/>
              </a:solidFill>
              <a:latin typeface="Lato"/>
              <a:ea typeface="Lato"/>
              <a:cs typeface="Lato"/>
              <a:sym typeface="Lato"/>
            </a:endParaRPr>
          </a:p>
          <a:p>
            <a:pPr indent="-298926" lvl="1" marL="9144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The store calls the root reducer once, and saves the return value as its initial state</a:t>
            </a:r>
            <a:endParaRPr sz="1107">
              <a:solidFill>
                <a:srgbClr val="9900FF"/>
              </a:solidFill>
              <a:latin typeface="Lato"/>
              <a:ea typeface="Lato"/>
              <a:cs typeface="Lato"/>
              <a:sym typeface="Lato"/>
            </a:endParaRPr>
          </a:p>
          <a:p>
            <a:pPr indent="-298926" lvl="1" marL="9144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When the UI is first rendered, UI components access the current state of the Redux store, and use that data to decide what to render. They also subscribe to any future store updates so they can know if the state has changed.</a:t>
            </a:r>
            <a:endParaRPr sz="1107">
              <a:solidFill>
                <a:srgbClr val="9900FF"/>
              </a:solidFill>
              <a:latin typeface="Lato"/>
              <a:ea typeface="Lato"/>
              <a:cs typeface="Lato"/>
              <a:sym typeface="Lato"/>
            </a:endParaRPr>
          </a:p>
          <a:p>
            <a:pPr indent="-298926" lvl="0" marL="4572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Updates:</a:t>
            </a:r>
            <a:endParaRPr sz="1107">
              <a:solidFill>
                <a:srgbClr val="9900FF"/>
              </a:solidFill>
              <a:latin typeface="Lato"/>
              <a:ea typeface="Lato"/>
              <a:cs typeface="Lato"/>
              <a:sym typeface="Lato"/>
            </a:endParaRPr>
          </a:p>
          <a:p>
            <a:pPr indent="-298926" lvl="1" marL="9144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Something happens in the app, such as a user clicking a button</a:t>
            </a:r>
            <a:endParaRPr sz="1107">
              <a:solidFill>
                <a:srgbClr val="9900FF"/>
              </a:solidFill>
              <a:latin typeface="Lato"/>
              <a:ea typeface="Lato"/>
              <a:cs typeface="Lato"/>
              <a:sym typeface="Lato"/>
            </a:endParaRPr>
          </a:p>
          <a:p>
            <a:pPr indent="-298926" lvl="1" marL="9144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The app code dispatches an action to the Redux store, like dispatch({type: 'counter/incremented'})</a:t>
            </a:r>
            <a:endParaRPr sz="1107">
              <a:solidFill>
                <a:srgbClr val="9900FF"/>
              </a:solidFill>
              <a:latin typeface="Lato"/>
              <a:ea typeface="Lato"/>
              <a:cs typeface="Lato"/>
              <a:sym typeface="Lato"/>
            </a:endParaRPr>
          </a:p>
          <a:p>
            <a:pPr indent="-298926" lvl="1" marL="9144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The store runs the reducer function again with the previous state and the current action, and saves the return value as the new state</a:t>
            </a:r>
            <a:endParaRPr sz="1107">
              <a:solidFill>
                <a:srgbClr val="9900FF"/>
              </a:solidFill>
              <a:latin typeface="Lato"/>
              <a:ea typeface="Lato"/>
              <a:cs typeface="Lato"/>
              <a:sym typeface="Lato"/>
            </a:endParaRPr>
          </a:p>
          <a:p>
            <a:pPr indent="-298926" lvl="1" marL="9144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The store notifies all parts of the UI that are subscribed that the store has been updated</a:t>
            </a:r>
            <a:endParaRPr sz="1107">
              <a:solidFill>
                <a:srgbClr val="9900FF"/>
              </a:solidFill>
              <a:latin typeface="Lato"/>
              <a:ea typeface="Lato"/>
              <a:cs typeface="Lato"/>
              <a:sym typeface="Lato"/>
            </a:endParaRPr>
          </a:p>
          <a:p>
            <a:pPr indent="-298926" lvl="1" marL="9144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Each UI component that needs data from the store checks to see if the parts of the state they need have changed.</a:t>
            </a:r>
            <a:endParaRPr sz="1107">
              <a:solidFill>
                <a:srgbClr val="9900FF"/>
              </a:solidFill>
              <a:latin typeface="Lato"/>
              <a:ea typeface="Lato"/>
              <a:cs typeface="Lato"/>
              <a:sym typeface="Lato"/>
            </a:endParaRPr>
          </a:p>
          <a:p>
            <a:pPr indent="-298926" lvl="1" marL="914400" rtl="0" algn="l">
              <a:lnSpc>
                <a:spcPct val="95000"/>
              </a:lnSpc>
              <a:spcBef>
                <a:spcPts val="0"/>
              </a:spcBef>
              <a:spcAft>
                <a:spcPts val="0"/>
              </a:spcAft>
              <a:buClr>
                <a:srgbClr val="9900FF"/>
              </a:buClr>
              <a:buSzPts val="1108"/>
              <a:buFont typeface="Lato"/>
              <a:buChar char="○"/>
            </a:pPr>
            <a:r>
              <a:rPr lang="en-GB" sz="1107">
                <a:solidFill>
                  <a:srgbClr val="9900FF"/>
                </a:solidFill>
                <a:latin typeface="Lato"/>
                <a:ea typeface="Lato"/>
                <a:cs typeface="Lato"/>
                <a:sym typeface="Lato"/>
              </a:rPr>
              <a:t>Each component that sees its data has changed forces a re-render with the new data, so it can update what's shown on the screen</a:t>
            </a:r>
            <a:endParaRPr sz="1185">
              <a:solidFill>
                <a:srgbClr val="9900FF"/>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